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3" r:id="rId2"/>
  </p:sldMasterIdLst>
  <p:notesMasterIdLst>
    <p:notesMasterId r:id="rId38"/>
  </p:notesMasterIdLst>
  <p:handoutMasterIdLst>
    <p:handoutMasterId r:id="rId39"/>
  </p:handoutMasterIdLst>
  <p:sldIdLst>
    <p:sldId id="672" r:id="rId3"/>
    <p:sldId id="626" r:id="rId4"/>
    <p:sldId id="673" r:id="rId5"/>
    <p:sldId id="674" r:id="rId6"/>
    <p:sldId id="675" r:id="rId7"/>
    <p:sldId id="676" r:id="rId8"/>
    <p:sldId id="677" r:id="rId9"/>
    <p:sldId id="678" r:id="rId10"/>
    <p:sldId id="679" r:id="rId11"/>
    <p:sldId id="680" r:id="rId12"/>
    <p:sldId id="681" r:id="rId13"/>
    <p:sldId id="682" r:id="rId14"/>
    <p:sldId id="684" r:id="rId15"/>
    <p:sldId id="685" r:id="rId16"/>
    <p:sldId id="686" r:id="rId17"/>
    <p:sldId id="687" r:id="rId18"/>
    <p:sldId id="688" r:id="rId19"/>
    <p:sldId id="689" r:id="rId20"/>
    <p:sldId id="683" r:id="rId21"/>
    <p:sldId id="690" r:id="rId22"/>
    <p:sldId id="691" r:id="rId23"/>
    <p:sldId id="692" r:id="rId24"/>
    <p:sldId id="693" r:id="rId25"/>
    <p:sldId id="694" r:id="rId26"/>
    <p:sldId id="695" r:id="rId27"/>
    <p:sldId id="696" r:id="rId28"/>
    <p:sldId id="697" r:id="rId29"/>
    <p:sldId id="698" r:id="rId30"/>
    <p:sldId id="699" r:id="rId31"/>
    <p:sldId id="700" r:id="rId32"/>
    <p:sldId id="701" r:id="rId33"/>
    <p:sldId id="702" r:id="rId34"/>
    <p:sldId id="703" r:id="rId35"/>
    <p:sldId id="704" r:id="rId36"/>
    <p:sldId id="705"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SR" initials="A" lastIdx="5"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FF"/>
    <a:srgbClr val="D7EEF0"/>
    <a:srgbClr val="005828"/>
    <a:srgbClr val="00582A"/>
    <a:srgbClr val="2F473E"/>
    <a:srgbClr val="D2DCFE"/>
    <a:srgbClr val="DAE3FE"/>
    <a:srgbClr val="B9C9FD"/>
    <a:srgbClr val="C0CDF6"/>
    <a:srgbClr val="C7D8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26" autoAdjust="0"/>
    <p:restoredTop sz="82064" autoAdjust="0"/>
  </p:normalViewPr>
  <p:slideViewPr>
    <p:cSldViewPr>
      <p:cViewPr varScale="1">
        <p:scale>
          <a:sx n="74" d="100"/>
          <a:sy n="74" d="100"/>
        </p:scale>
        <p:origin x="1651" y="77"/>
      </p:cViewPr>
      <p:guideLst>
        <p:guide orient="horz" pos="2160"/>
        <p:guide pos="2880"/>
      </p:guideLst>
    </p:cSldViewPr>
  </p:slideViewPr>
  <p:outlineViewPr>
    <p:cViewPr>
      <p:scale>
        <a:sx n="33" d="100"/>
        <a:sy n="33" d="100"/>
      </p:scale>
      <p:origin x="0" y="0"/>
    </p:cViewPr>
  </p:outlineViewPr>
  <p:notesTextViewPr>
    <p:cViewPr>
      <p:scale>
        <a:sx n="75" d="100"/>
        <a:sy n="75" d="100"/>
      </p:scale>
      <p:origin x="0" y="0"/>
    </p:cViewPr>
  </p:notesTextViewPr>
  <p:notesViewPr>
    <p:cSldViewPr>
      <p:cViewPr varScale="1">
        <p:scale>
          <a:sx n="56" d="100"/>
          <a:sy n="56" d="100"/>
        </p:scale>
        <p:origin x="-2886"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handoutMaster" Target="handoutMasters/handout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86D2403-FCA1-4E78-B8EF-CA33F6D73DAC}" type="datetimeFigureOut">
              <a:rPr lang="en-US" smtClean="0"/>
              <a:t>4/26/2021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BB9F8BB-9B9C-46BA-8928-718CB01E0D3A}" type="slidenum">
              <a:rPr lang="en-US" smtClean="0"/>
              <a:t>‹#›</a:t>
            </a:fld>
            <a:endParaRPr lang="en-US" dirty="0"/>
          </a:p>
        </p:txBody>
      </p:sp>
    </p:spTree>
    <p:extLst>
      <p:ext uri="{BB962C8B-B14F-4D97-AF65-F5344CB8AC3E}">
        <p14:creationId xmlns:p14="http://schemas.microsoft.com/office/powerpoint/2010/main" val="19216277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CBE61AA-7EA1-4D72-A013-B26ADC009518}" type="datetimeFigureOut">
              <a:rPr lang="en-US" smtClean="0"/>
              <a:t>4/26/2021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4F60B61-172D-4509-B931-6E88C4E54591}" type="slidenum">
              <a:rPr lang="en-US" smtClean="0"/>
              <a:t>‹#›</a:t>
            </a:fld>
            <a:endParaRPr lang="en-US" dirty="0"/>
          </a:p>
        </p:txBody>
      </p:sp>
    </p:spTree>
    <p:extLst>
      <p:ext uri="{BB962C8B-B14F-4D97-AF65-F5344CB8AC3E}">
        <p14:creationId xmlns:p14="http://schemas.microsoft.com/office/powerpoint/2010/main" val="1416066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132877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04561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89110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579495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573391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387243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411369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279732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892568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179135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56090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412304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131680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136493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558112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689654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220172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793958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842078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597419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798864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10501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1868744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742546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931890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719634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93895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265701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235608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13301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02048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08549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583582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829181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221687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1" name="Picture 8" descr="basakalper125"/>
          <p:cNvPicPr>
            <a:picLocks noChangeAspect="1" noChangeArrowheads="1"/>
          </p:cNvPicPr>
          <p:nvPr userDrawn="1"/>
        </p:nvPicPr>
        <p:blipFill>
          <a:blip r:embed="rId2" cstate="print"/>
          <a:srcRect/>
          <a:stretch>
            <a:fillRect/>
          </a:stretch>
        </p:blipFill>
        <p:spPr bwMode="auto">
          <a:xfrm>
            <a:off x="0" y="0"/>
            <a:ext cx="9144000" cy="6859588"/>
          </a:xfrm>
          <a:prstGeom prst="rect">
            <a:avLst/>
          </a:prstGeom>
          <a:noFill/>
          <a:ln w="9525">
            <a:noFill/>
            <a:miter lim="800000"/>
            <a:headEnd/>
            <a:tailEnd/>
          </a:ln>
        </p:spPr>
      </p:pic>
      <p:sp>
        <p:nvSpPr>
          <p:cNvPr id="2" name="Title 1"/>
          <p:cNvSpPr>
            <a:spLocks noGrp="1"/>
          </p:cNvSpPr>
          <p:nvPr>
            <p:ph type="ctrTitle"/>
          </p:nvPr>
        </p:nvSpPr>
        <p:spPr>
          <a:xfrm>
            <a:off x="457200" y="1676400"/>
            <a:ext cx="8305800" cy="1600200"/>
          </a:xfrm>
        </p:spPr>
        <p:txBody>
          <a:bodyPr>
            <a:noAutofit/>
          </a:bodyPr>
          <a:lstStyle>
            <a:lvl1pPr algn="ctr">
              <a:defRPr sz="4000">
                <a:solidFill>
                  <a:schemeClr val="tx1"/>
                </a:solidFill>
                <a:latin typeface="Calibri" pitchFamily="34" charset="0"/>
                <a:cs typeface="Calibri" pitchFamily="34" charset="0"/>
              </a:defRPr>
            </a:lvl1pPr>
          </a:lstStyle>
          <a:p>
            <a:r>
              <a:rPr lang="en-US" dirty="0"/>
              <a:t>Click to edit Master title style</a:t>
            </a:r>
          </a:p>
        </p:txBody>
      </p:sp>
      <p:sp>
        <p:nvSpPr>
          <p:cNvPr id="3" name="Subtitle 2"/>
          <p:cNvSpPr>
            <a:spLocks noGrp="1"/>
          </p:cNvSpPr>
          <p:nvPr>
            <p:ph type="subTitle" idx="1"/>
          </p:nvPr>
        </p:nvSpPr>
        <p:spPr>
          <a:xfrm>
            <a:off x="838200" y="3505200"/>
            <a:ext cx="7675418" cy="2057400"/>
          </a:xfrm>
          <a:prstGeom prst="rect">
            <a:avLst/>
          </a:prstGeom>
        </p:spPr>
        <p:txBody>
          <a:bodyPr anchor="t" anchorCtr="0">
            <a:normAutofit/>
          </a:bodyPr>
          <a:lstStyle>
            <a:lvl1pPr marL="0" indent="0" algn="ctr">
              <a:buNone/>
              <a:defRPr lang="en-US" sz="3000" kern="1200" dirty="0">
                <a:solidFill>
                  <a:schemeClr val="tx1">
                    <a:lumMod val="85000"/>
                    <a:lumOff val="15000"/>
                  </a:schemeClr>
                </a:solidFill>
                <a:latin typeface="Calibri" pitchFamily="34" charset="0"/>
                <a:ea typeface="+mj-ea"/>
                <a:cs typeface="Calibri"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a:xfrm>
            <a:off x="6248400" y="6208776"/>
            <a:ext cx="2133600" cy="365125"/>
          </a:xfrm>
          <a:prstGeom prst="rect">
            <a:avLst/>
          </a:prstGeom>
        </p:spPr>
        <p:txBody>
          <a:bodyPr/>
          <a:lstStyle/>
          <a:p>
            <a:fld id="{3C6D6219-DCAC-4F04-91C2-9C2926F94FDD}" type="datetime1">
              <a:rPr lang="en-US" smtClean="0"/>
              <a:t>4/26/2021</a:t>
            </a:fld>
            <a:endParaRPr lang="en-US" dirty="0"/>
          </a:p>
        </p:txBody>
      </p:sp>
      <p:sp>
        <p:nvSpPr>
          <p:cNvPr id="5" name="Footer Placeholder 4"/>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305800" y="6340475"/>
            <a:ext cx="762000" cy="365125"/>
          </a:xfrm>
          <a:prstGeom prst="rect">
            <a:avLst/>
          </a:prstGeom>
        </p:spPr>
        <p:txBody>
          <a:bodyPr/>
          <a:lstStyle>
            <a:lvl1pPr algn="r">
              <a:defRPr sz="1200">
                <a:latin typeface="Calibri" pitchFamily="34" charset="0"/>
              </a:defRPr>
            </a:lvl1pPr>
          </a:lstStyle>
          <a:p>
            <a:fld id="{4556B232-9F89-4083-B3BB-DDC8E5903F80}"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4572000"/>
            <a:ext cx="6784848" cy="1600200"/>
          </a:xfrm>
        </p:spPr>
        <p:txBody>
          <a:bodyPr anchor="b">
            <a:normAutofit/>
          </a:bodyPr>
          <a:lstStyle>
            <a:lvl1pPr algn="l">
              <a:defRPr sz="5400" b="0"/>
            </a:lvl1pPr>
          </a:lstStyle>
          <a:p>
            <a:r>
              <a:rPr lang="en-US"/>
              <a:t>Click to edit Master title style</a:t>
            </a:r>
            <a:endParaRPr lang="en-US" dirty="0"/>
          </a:p>
        </p:txBody>
      </p:sp>
      <p:sp>
        <p:nvSpPr>
          <p:cNvPr id="3" name="Picture Placeholder 2"/>
          <p:cNvSpPr>
            <a:spLocks noGrp="1"/>
          </p:cNvSpPr>
          <p:nvPr>
            <p:ph type="pic" idx="1"/>
          </p:nvPr>
        </p:nvSpPr>
        <p:spPr>
          <a:xfrm>
            <a:off x="777240" y="457200"/>
            <a:ext cx="7543800" cy="2895600"/>
          </a:xfrm>
          <a:prstGeom prst="rect">
            <a:avLst/>
          </a:prstGeom>
          <a:ln w="6350">
            <a:solidFill>
              <a:schemeClr val="tx2"/>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50392" y="3505200"/>
            <a:ext cx="7391400" cy="804862"/>
          </a:xfrm>
          <a:prstGeom prst="rect">
            <a:avLst/>
          </a:prstGeom>
        </p:spPr>
        <p:txBody>
          <a:bodyPr anchor="t" anchorCtr="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248400" y="6208776"/>
            <a:ext cx="2133600" cy="365125"/>
          </a:xfrm>
          <a:prstGeom prst="rect">
            <a:avLst/>
          </a:prstGeom>
        </p:spPr>
        <p:txBody>
          <a:bodyPr/>
          <a:lstStyle/>
          <a:p>
            <a:fld id="{C88D2266-D139-483F-842B-4CB5631A2188}" type="datetime1">
              <a:rPr lang="en-US" smtClean="0"/>
              <a:t>4/26/2021</a:t>
            </a:fld>
            <a:endParaRPr lang="en-US" dirty="0"/>
          </a:p>
        </p:txBody>
      </p:sp>
      <p:sp>
        <p:nvSpPr>
          <p:cNvPr id="6" name="Footer Placeholder 5"/>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914400" y="685800"/>
            <a:ext cx="7239000" cy="3886200"/>
          </a:xfrm>
          <a:prstGeom prst="rect">
            <a:avLst/>
          </a:prstGeo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248400" y="6208776"/>
            <a:ext cx="2133600" cy="365125"/>
          </a:xfrm>
          <a:prstGeom prst="rect">
            <a:avLst/>
          </a:prstGeom>
        </p:spPr>
        <p:txBody>
          <a:bodyPr/>
          <a:lstStyle/>
          <a:p>
            <a:fld id="{6473F066-23DE-4C0B-9F84-0B007F2BDA79}" type="datetime1">
              <a:rPr lang="en-US" smtClean="0"/>
              <a:t>4/26/2021</a:t>
            </a:fld>
            <a:endParaRPr lang="en-US" dirty="0"/>
          </a:p>
        </p:txBody>
      </p:sp>
      <p:sp>
        <p:nvSpPr>
          <p:cNvPr id="5" name="Footer Placeholder 4"/>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2000" y="685801"/>
            <a:ext cx="1828800" cy="54101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90800" y="685801"/>
            <a:ext cx="5715000" cy="4876800"/>
          </a:xfrm>
          <a:prstGeom prst="rect">
            <a:avLst/>
          </a:prstGeo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248400" y="6208776"/>
            <a:ext cx="2133600" cy="365125"/>
          </a:xfrm>
          <a:prstGeom prst="rect">
            <a:avLst/>
          </a:prstGeom>
        </p:spPr>
        <p:txBody>
          <a:bodyPr/>
          <a:lstStyle/>
          <a:p>
            <a:fld id="{43FDDE1A-45B7-4CC4-81B2-A1ED1DF109C0}" type="datetime1">
              <a:rPr lang="en-US" smtClean="0"/>
              <a:t>4/26/2021</a:t>
            </a:fld>
            <a:endParaRPr lang="en-US" dirty="0"/>
          </a:p>
        </p:txBody>
      </p:sp>
      <p:sp>
        <p:nvSpPr>
          <p:cNvPr id="5" name="Footer Placeholder 4"/>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7D32951-7CAD-44F3-A83F-1F8DA852E1F4}" type="datetime1">
              <a:rPr lang="en-US" smtClean="0"/>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41899158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D4F8A58-C57F-4BDE-A8C2-BC4CDAA8E714}" type="datetime1">
              <a:rPr lang="en-US" smtClean="0"/>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4062558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9BE2D3-F0F7-4C7A-A06B-5944DA863524}" type="datetime1">
              <a:rPr lang="en-US" smtClean="0"/>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30225678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BE0156B-FA10-4071-94E4-223AD5BCC1F1}" type="datetime1">
              <a:rPr lang="en-US" smtClean="0"/>
              <a:t>4/26/2021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27005366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C2174B8-6A0D-46C9-9138-156805ACF595}" type="datetime1">
              <a:rPr lang="en-US" smtClean="0"/>
              <a:t>4/26/2021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12918553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FFBA2D-19CD-4765-BB7C-7D7B1BAE3833}" type="datetime1">
              <a:rPr lang="en-US" smtClean="0"/>
              <a:t>4/26/2021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9397203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38B69A6-0228-4EA0-8215-B74A11F2BF5B}" type="datetime1">
              <a:rPr lang="en-US" smtClean="0"/>
              <a:t>4/26/2021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640973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901868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CBCCCE-5D73-4339-87BE-D63EF72B1B71}" type="datetime1">
              <a:rPr lang="en-US" smtClean="0"/>
              <a:t>4/26/2021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31771487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CAF312F-671F-4C7C-8D03-9B8717D9BB86}" type="datetime1">
              <a:rPr lang="en-US" smtClean="0"/>
              <a:t>4/26/2021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273541763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C795B4-1FE7-4B69-946B-7CC4EA6F533C}" type="datetime1">
              <a:rPr lang="en-US" smtClean="0"/>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11635430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2F93D6D-41E1-4298-A26C-A89DE7C7D69C}" type="datetime1">
              <a:rPr lang="en-US" smtClean="0"/>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1995278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6248400" y="6208776"/>
            <a:ext cx="2133600" cy="365125"/>
          </a:xfrm>
          <a:prstGeom prst="rect">
            <a:avLst/>
          </a:prstGeom>
        </p:spPr>
        <p:txBody>
          <a:bodyPr/>
          <a:lstStyle/>
          <a:p>
            <a:fld id="{E9AFBA4C-C20B-471B-BFC8-636E2100FE86}" type="datetime1">
              <a:rPr lang="en-US" smtClean="0"/>
              <a:t>4/26/2021</a:t>
            </a:fld>
            <a:endParaRPr lang="en-US" dirty="0"/>
          </a:p>
        </p:txBody>
      </p:sp>
      <p:sp>
        <p:nvSpPr>
          <p:cNvPr id="5" name="Footer Placeholder 4"/>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420100" y="6492875"/>
            <a:ext cx="762000" cy="365125"/>
          </a:xfrm>
          <a:prstGeom prst="rect">
            <a:avLst/>
          </a:prstGeom>
        </p:spPr>
        <p:txBody>
          <a:bodyPr/>
          <a:lstStyle>
            <a:lvl1pPr algn="r">
              <a:defRPr sz="1200">
                <a:latin typeface="Calibri" pitchFamily="34" charset="0"/>
              </a:defRPr>
            </a:lvl1pPr>
          </a:lstStyle>
          <a:p>
            <a:fld id="{4556B232-9F89-4083-B3BB-DDC8E5903F80}" type="slidenum">
              <a:rPr lang="en-US" smtClean="0"/>
              <a:pPr/>
              <a:t>‹#›</a:t>
            </a:fld>
            <a:endParaRPr lang="en-US" dirty="0"/>
          </a:p>
        </p:txBody>
      </p:sp>
      <p:sp>
        <p:nvSpPr>
          <p:cNvPr id="9" name="Title 1"/>
          <p:cNvSpPr>
            <a:spLocks noGrp="1"/>
          </p:cNvSpPr>
          <p:nvPr>
            <p:ph type="title"/>
          </p:nvPr>
        </p:nvSpPr>
        <p:spPr>
          <a:xfrm>
            <a:off x="228600" y="546652"/>
            <a:ext cx="8690112" cy="1066800"/>
          </a:xfrm>
          <a:ln>
            <a:solidFill>
              <a:srgbClr val="00682F"/>
            </a:solidFill>
          </a:ln>
        </p:spPr>
        <p:txBody>
          <a:bodyPr/>
          <a:lstStyle/>
          <a:p>
            <a:endParaRPr lang="en-US" dirty="0"/>
          </a:p>
        </p:txBody>
      </p:sp>
      <p:sp>
        <p:nvSpPr>
          <p:cNvPr id="10" name="Content Placeholder 2"/>
          <p:cNvSpPr>
            <a:spLocks noGrp="1"/>
          </p:cNvSpPr>
          <p:nvPr>
            <p:ph idx="1"/>
          </p:nvPr>
        </p:nvSpPr>
        <p:spPr>
          <a:xfrm>
            <a:off x="228600" y="1865244"/>
            <a:ext cx="8690112" cy="4687956"/>
          </a:xfrm>
          <a:prstGeom prst="rect">
            <a:avLst/>
          </a:prstGeom>
          <a:ln>
            <a:solidFill>
              <a:srgbClr val="00682F"/>
            </a:solidFill>
          </a:ln>
        </p:spPr>
        <p:txBody>
          <a:bodyPr/>
          <a:lstStyle/>
          <a:p>
            <a:pPr marL="457200" indent="-457200">
              <a:lnSpc>
                <a:spcPct val="100000"/>
              </a:lnSpc>
              <a:buClr>
                <a:srgbClr val="009E47"/>
              </a:buClr>
              <a:buFont typeface="Arial" pitchFamily="34" charset="0"/>
              <a:buChar char="•"/>
            </a:pPr>
            <a:r>
              <a:rPr lang="en-US" dirty="0"/>
              <a:t>Add text here</a:t>
            </a:r>
          </a:p>
          <a:p>
            <a:pPr marL="1051560" lvl="1" indent="-457200">
              <a:lnSpc>
                <a:spcPct val="100000"/>
              </a:lnSpc>
              <a:buClr>
                <a:srgbClr val="009E47"/>
              </a:buClr>
            </a:pPr>
            <a:r>
              <a:rPr lang="en-US" dirty="0"/>
              <a:t>Add text here</a:t>
            </a:r>
          </a:p>
          <a:p>
            <a:pPr marL="1600200" lvl="3" indent="-457200">
              <a:lnSpc>
                <a:spcPct val="100000"/>
              </a:lnSpc>
              <a:buClr>
                <a:srgbClr val="009E47"/>
              </a:buClr>
            </a:pPr>
            <a:r>
              <a:rPr lang="en-US" dirty="0"/>
              <a:t>Add text here</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8600" y="152400"/>
            <a:ext cx="8686800" cy="2286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762000" y="3276600"/>
            <a:ext cx="7543800" cy="1676400"/>
          </a:xfrm>
        </p:spPr>
        <p:txBody>
          <a:bodyPr anchor="b" anchorCtr="0"/>
          <a:lstStyle>
            <a:lvl1pPr algn="l">
              <a:defRPr sz="5400" b="0" cap="all"/>
            </a:lvl1pPr>
          </a:lstStyle>
          <a:p>
            <a:r>
              <a:rPr lang="en-US"/>
              <a:t>Click to edit Master title style</a:t>
            </a:r>
            <a:endParaRPr lang="en-US" dirty="0"/>
          </a:p>
        </p:txBody>
      </p:sp>
      <p:sp>
        <p:nvSpPr>
          <p:cNvPr id="3" name="Text Placeholder 2"/>
          <p:cNvSpPr>
            <a:spLocks noGrp="1"/>
          </p:cNvSpPr>
          <p:nvPr>
            <p:ph type="body" idx="1"/>
          </p:nvPr>
        </p:nvSpPr>
        <p:spPr>
          <a:xfrm>
            <a:off x="762000" y="4953000"/>
            <a:ext cx="6858000" cy="914400"/>
          </a:xfrm>
          <a:prstGeom prst="rect">
            <a:avLst/>
          </a:prstGeom>
        </p:spPr>
        <p:txBody>
          <a:bodyPr anchor="t" anchorCtr="0">
            <a:normAutofit/>
          </a:bodyPr>
          <a:lstStyle>
            <a:lvl1pPr marL="0" indent="0">
              <a:buNone/>
              <a:defRPr sz="2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48400" y="6208776"/>
            <a:ext cx="2133600" cy="365125"/>
          </a:xfrm>
          <a:prstGeom prst="rect">
            <a:avLst/>
          </a:prstGeom>
        </p:spPr>
        <p:txBody>
          <a:bodyPr/>
          <a:lstStyle/>
          <a:p>
            <a:fld id="{6AE537E5-2B57-4335-92B5-EA21173A8AE1}" type="datetime1">
              <a:rPr lang="en-US" smtClean="0"/>
              <a:t>4/26/2021</a:t>
            </a:fld>
            <a:endParaRPr lang="en-US" dirty="0"/>
          </a:p>
        </p:txBody>
      </p:sp>
      <p:sp>
        <p:nvSpPr>
          <p:cNvPr id="5" name="Footer Placeholder 4"/>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7620000" y="5687568"/>
            <a:ext cx="762000" cy="365125"/>
          </a:xfrm>
          <a:prstGeom prst="rect">
            <a:avLst/>
          </a:prstGeom>
        </p:spPr>
        <p:txBody>
          <a:bodyPr/>
          <a:lstStyle>
            <a:lvl1pPr>
              <a:defRPr sz="2000">
                <a:latin typeface="Calibri" pitchFamily="34" charset="0"/>
              </a:defRPr>
            </a:lvl1pPr>
          </a:lstStyle>
          <a:p>
            <a:fld id="{4556B232-9F89-4083-B3BB-DDC8E5903F80}" type="slidenum">
              <a:rPr lang="en-US" smtClean="0"/>
              <a:pPr/>
              <a:t>‹#›</a:t>
            </a:fld>
            <a:endParaRPr lang="en-US" dirty="0"/>
          </a:p>
        </p:txBody>
      </p:sp>
      <p:sp>
        <p:nvSpPr>
          <p:cNvPr id="8" name="Rectangle 7"/>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62000" y="609601"/>
            <a:ext cx="3657600" cy="376732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609601"/>
            <a:ext cx="3657600" cy="376732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248400" y="6208776"/>
            <a:ext cx="2133600" cy="365125"/>
          </a:xfrm>
          <a:prstGeom prst="rect">
            <a:avLst/>
          </a:prstGeom>
        </p:spPr>
        <p:txBody>
          <a:bodyPr/>
          <a:lstStyle/>
          <a:p>
            <a:fld id="{645D3FF8-935F-4D86-BBFA-F4F88CA39F8F}" type="datetime1">
              <a:rPr lang="en-US" smtClean="0"/>
              <a:t>4/26/2021</a:t>
            </a:fld>
            <a:endParaRPr lang="en-US" dirty="0"/>
          </a:p>
        </p:txBody>
      </p:sp>
      <p:sp>
        <p:nvSpPr>
          <p:cNvPr id="6" name="Footer Placeholder 5"/>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58952" y="609600"/>
            <a:ext cx="3657600" cy="639762"/>
          </a:xfrm>
          <a:prstGeom prst="rect">
            <a:avLst/>
          </a:prstGeo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58952" y="1329264"/>
            <a:ext cx="3657600" cy="3048000"/>
          </a:xfrm>
          <a:prstGeom prst="rect">
            <a:avLst/>
          </a:prstGeo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152" y="609600"/>
            <a:ext cx="3657600" cy="639762"/>
          </a:xfrm>
          <a:prstGeom prst="rect">
            <a:avLst/>
          </a:prstGeo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152" y="1329264"/>
            <a:ext cx="3657600" cy="3048000"/>
          </a:xfrm>
          <a:prstGeom prst="rect">
            <a:avLst/>
          </a:prstGeo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248400" y="6208776"/>
            <a:ext cx="2133600" cy="365125"/>
          </a:xfrm>
          <a:prstGeom prst="rect">
            <a:avLst/>
          </a:prstGeom>
        </p:spPr>
        <p:txBody>
          <a:bodyPr/>
          <a:lstStyle/>
          <a:p>
            <a:fld id="{3BD204E0-BF16-4621-BA09-0A73C9E0218E}" type="datetime1">
              <a:rPr lang="en-US" smtClean="0"/>
              <a:t>4/26/2021</a:t>
            </a:fld>
            <a:endParaRPr lang="en-US" dirty="0"/>
          </a:p>
        </p:txBody>
      </p:sp>
      <p:sp>
        <p:nvSpPr>
          <p:cNvPr id="8" name="Footer Placeholder 7"/>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cxnSp>
        <p:nvCxnSpPr>
          <p:cNvPr id="11" name="Straight Connector 10"/>
          <p:cNvCxnSpPr/>
          <p:nvPr/>
        </p:nvCxnSpPr>
        <p:spPr>
          <a:xfrm>
            <a:off x="7589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6451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48400" y="6208776"/>
            <a:ext cx="2133600" cy="365125"/>
          </a:xfrm>
          <a:prstGeom prst="rect">
            <a:avLst/>
          </a:prstGeom>
        </p:spPr>
        <p:txBody>
          <a:bodyPr/>
          <a:lstStyle/>
          <a:p>
            <a:fld id="{F3B587AF-5313-49B5-AD0D-B12D8EFF110D}" type="datetime1">
              <a:rPr lang="en-US" smtClean="0"/>
              <a:t>4/26/2021</a:t>
            </a:fld>
            <a:endParaRPr lang="en-US" dirty="0"/>
          </a:p>
        </p:txBody>
      </p:sp>
      <p:sp>
        <p:nvSpPr>
          <p:cNvPr id="4" name="Footer Placeholder 3"/>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48400" y="6208776"/>
            <a:ext cx="2133600" cy="365125"/>
          </a:xfrm>
          <a:prstGeom prst="rect">
            <a:avLst/>
          </a:prstGeom>
        </p:spPr>
        <p:txBody>
          <a:bodyPr/>
          <a:lstStyle/>
          <a:p>
            <a:fld id="{F9F6EE03-1C10-40D4-A2E8-2CA53B3FF34A}" type="datetime1">
              <a:rPr lang="en-US" smtClean="0"/>
              <a:t>4/26/2021</a:t>
            </a:fld>
            <a:endParaRPr lang="en-US" dirty="0"/>
          </a:p>
        </p:txBody>
      </p:sp>
      <p:sp>
        <p:nvSpPr>
          <p:cNvPr id="3" name="Footer Placeholder 2"/>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0"/>
            <a:ext cx="6784848" cy="1600200"/>
          </a:xfrm>
        </p:spPr>
        <p:txBody>
          <a:bodyPr anchor="b">
            <a:normAutofit/>
          </a:bodyPr>
          <a:lstStyle>
            <a:lvl1pPr algn="l">
              <a:defRPr sz="5400" b="0"/>
            </a:lvl1pPr>
          </a:lstStyle>
          <a:p>
            <a:r>
              <a:rPr lang="en-US"/>
              <a:t>Click to edit Master title style</a:t>
            </a:r>
          </a:p>
        </p:txBody>
      </p:sp>
      <p:sp>
        <p:nvSpPr>
          <p:cNvPr id="3" name="Content Placeholder 2"/>
          <p:cNvSpPr>
            <a:spLocks noGrp="1"/>
          </p:cNvSpPr>
          <p:nvPr>
            <p:ph idx="1"/>
          </p:nvPr>
        </p:nvSpPr>
        <p:spPr>
          <a:xfrm>
            <a:off x="3710866" y="457200"/>
            <a:ext cx="4594934" cy="4114799"/>
          </a:xfrm>
          <a:prstGeom prst="rect">
            <a:avLst/>
          </a:prstGeo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1" y="457200"/>
            <a:ext cx="2673657" cy="4114800"/>
          </a:xfrm>
          <a:prstGeom prst="rect">
            <a:avLst/>
          </a:prstGeom>
        </p:spPr>
        <p:txBody>
          <a:bodyPr>
            <a:normAutofit/>
          </a:bodyPr>
          <a:lstStyle>
            <a:lvl1pPr marL="0" indent="0">
              <a:buNone/>
              <a:defRPr sz="21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248400" y="6208776"/>
            <a:ext cx="2133600" cy="365125"/>
          </a:xfrm>
          <a:prstGeom prst="rect">
            <a:avLst/>
          </a:prstGeom>
        </p:spPr>
        <p:txBody>
          <a:bodyPr/>
          <a:lstStyle/>
          <a:p>
            <a:fld id="{2CC819F2-208E-4619-9893-AEA32C555FCF}" type="datetime1">
              <a:rPr lang="en-US" smtClean="0"/>
              <a:t>4/26/2021</a:t>
            </a:fld>
            <a:endParaRPr lang="en-US" dirty="0"/>
          </a:p>
        </p:txBody>
      </p:sp>
      <p:sp>
        <p:nvSpPr>
          <p:cNvPr id="6" name="Footer Placeholder 5"/>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cxnSp>
        <p:nvCxnSpPr>
          <p:cNvPr id="10" name="Straight Connector 9"/>
          <p:cNvCxnSpPr/>
          <p:nvPr/>
        </p:nvCxnSpPr>
        <p:spPr>
          <a:xfrm rot="5400000">
            <a:off x="1677194" y="2514600"/>
            <a:ext cx="3810000" cy="1588"/>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alphaModFix amt="90000"/>
            <a:duotone>
              <a:schemeClr val="bg1">
                <a:shade val="20000"/>
                <a:satMod val="350000"/>
                <a:lumMod val="125000"/>
              </a:schemeClr>
              <a:schemeClr val="bg1">
                <a:tint val="90000"/>
                <a:satMod val="25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533400"/>
            <a:ext cx="8690112" cy="1066800"/>
          </a:xfrm>
          <a:prstGeom prst="rect">
            <a:avLst/>
          </a:prstGeom>
        </p:spPr>
        <p:txBody>
          <a:bodyPr vert="horz" lIns="91440" tIns="45720" rIns="91440" bIns="45720" rtlCol="0" anchor="b" anchorCtr="0">
            <a:normAutofit/>
          </a:bodyPr>
          <a:lstStyle/>
          <a:p>
            <a:r>
              <a:rPr lang="en-US" dirty="0"/>
              <a:t>Click to edit Master title style</a:t>
            </a:r>
          </a:p>
        </p:txBody>
      </p:sp>
      <p:sp>
        <p:nvSpPr>
          <p:cNvPr id="9" name="Rectangle 8"/>
          <p:cNvSpPr/>
          <p:nvPr/>
        </p:nvSpPr>
        <p:spPr>
          <a:xfrm>
            <a:off x="777240" y="6525768"/>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304800" y="2057400"/>
            <a:ext cx="8766312" cy="1231106"/>
          </a:xfrm>
          <a:prstGeom prst="rect">
            <a:avLst/>
          </a:prstGeom>
          <a:noFill/>
        </p:spPr>
        <p:txBody>
          <a:bodyPr wrap="square" rtlCol="0">
            <a:spAutoFit/>
          </a:bodyPr>
          <a:lstStyle/>
          <a:p>
            <a:pPr marL="514350" indent="-514350">
              <a:buFont typeface="Arial" pitchFamily="34" charset="0"/>
              <a:buChar char="•"/>
            </a:pPr>
            <a:r>
              <a:rPr lang="en-US" sz="2800" dirty="0"/>
              <a:t>Vb</a:t>
            </a:r>
          </a:p>
          <a:p>
            <a:pPr marL="971550" lvl="1" indent="-514350">
              <a:buFont typeface="Arial" pitchFamily="34" charset="0"/>
              <a:buChar char="•"/>
            </a:pPr>
            <a:r>
              <a:rPr lang="en-US" sz="2400" dirty="0"/>
              <a:t>Bm</a:t>
            </a:r>
          </a:p>
          <a:p>
            <a:pPr marL="1428750" lvl="2" indent="-514350">
              <a:buFont typeface="Arial" pitchFamily="34" charset="0"/>
              <a:buChar char="•"/>
            </a:pPr>
            <a:r>
              <a:rPr lang="en-US" sz="2000" dirty="0"/>
              <a:t>Mbm</a:t>
            </a:r>
          </a:p>
        </p:txBody>
      </p:sp>
    </p:spTree>
  </p:cSld>
  <p:clrMap bg1="lt1" tx1="dk1" bg2="lt2" tx2="dk2" accent1="accent1" accent2="accent2" accent3="accent3" accent4="accent4" accent5="accent5" accent6="accent6" hlink="hlink" folHlink="folHlink"/>
  <p:sldLayoutIdLst>
    <p:sldLayoutId id="2147483661" r:id="rId1"/>
    <p:sldLayoutId id="2147483672"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hdr="0" ftr="0" dt="0"/>
  <p:txStyles>
    <p:titleStyle>
      <a:lvl1pPr algn="ctr" defTabSz="914400" rtl="0" eaLnBrk="1" latinLnBrk="0" hangingPunct="1">
        <a:spcBef>
          <a:spcPct val="0"/>
        </a:spcBef>
        <a:buNone/>
        <a:defRPr sz="4000" kern="1200">
          <a:solidFill>
            <a:srgbClr val="005828"/>
          </a:solidFill>
          <a:latin typeface="Calibri" pitchFamily="34" charset="0"/>
          <a:ea typeface="+mj-ea"/>
          <a:cs typeface="Calibri" pitchFamily="34"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0" indent="0" algn="l" defTabSz="914400" rtl="0" eaLnBrk="1" latinLnBrk="0" hangingPunct="1">
        <a:lnSpc>
          <a:spcPct val="150000"/>
        </a:lnSpc>
        <a:spcBef>
          <a:spcPts val="600"/>
        </a:spcBef>
        <a:spcAft>
          <a:spcPts val="600"/>
        </a:spcAft>
        <a:buClr>
          <a:srgbClr val="007033"/>
        </a:buClr>
        <a:buFont typeface="Arial" pitchFamily="34" charset="0"/>
        <a:buNone/>
        <a:defRPr sz="2400" kern="200" spc="0">
          <a:solidFill>
            <a:schemeClr val="tx2"/>
          </a:solidFill>
          <a:latin typeface="Calibri" pitchFamily="34" charset="0"/>
          <a:ea typeface="+mn-ea"/>
          <a:cs typeface="Calibri" pitchFamily="34" charset="0"/>
        </a:defRPr>
      </a:lvl1pPr>
      <a:lvl2pPr marL="594360" indent="-274320" algn="l" defTabSz="914400" rtl="0" eaLnBrk="1" latinLnBrk="0" hangingPunct="1">
        <a:lnSpc>
          <a:spcPct val="150000"/>
        </a:lnSpc>
        <a:spcBef>
          <a:spcPts val="600"/>
        </a:spcBef>
        <a:spcAft>
          <a:spcPts val="600"/>
        </a:spcAft>
        <a:buClr>
          <a:srgbClr val="007033"/>
        </a:buClr>
        <a:buFont typeface="Arial" pitchFamily="34" charset="0"/>
        <a:buChar char="•"/>
        <a:defRPr sz="2200" kern="200" spc="0">
          <a:solidFill>
            <a:schemeClr val="tx2"/>
          </a:solidFill>
          <a:latin typeface="Calibri" pitchFamily="34" charset="0"/>
          <a:ea typeface="+mn-ea"/>
          <a:cs typeface="Calibri" pitchFamily="34" charset="0"/>
        </a:defRPr>
      </a:lvl2pPr>
      <a:lvl3pPr marL="868680" indent="-228600" algn="l" defTabSz="914400" rtl="0" eaLnBrk="1" latinLnBrk="0" hangingPunct="1">
        <a:lnSpc>
          <a:spcPct val="150000"/>
        </a:lnSpc>
        <a:spcBef>
          <a:spcPts val="600"/>
        </a:spcBef>
        <a:spcAft>
          <a:spcPts val="600"/>
        </a:spcAft>
        <a:buClr>
          <a:srgbClr val="007033"/>
        </a:buClr>
        <a:buFont typeface="Arial" pitchFamily="34" charset="0"/>
        <a:buChar char="•"/>
        <a:defRPr sz="2000" kern="200" spc="0">
          <a:solidFill>
            <a:schemeClr val="tx2"/>
          </a:solidFill>
          <a:latin typeface="Calibri" pitchFamily="34" charset="0"/>
          <a:ea typeface="+mn-ea"/>
          <a:cs typeface="Calibri" pitchFamily="34" charset="0"/>
        </a:defRPr>
      </a:lvl3pPr>
      <a:lvl4pPr marL="1143000" indent="-228600" algn="l" defTabSz="914400" rtl="0" eaLnBrk="1" latinLnBrk="0" hangingPunct="1">
        <a:lnSpc>
          <a:spcPct val="150000"/>
        </a:lnSpc>
        <a:spcBef>
          <a:spcPts val="600"/>
        </a:spcBef>
        <a:spcAft>
          <a:spcPts val="600"/>
        </a:spcAft>
        <a:buClr>
          <a:srgbClr val="007033"/>
        </a:buClr>
        <a:buFont typeface="Arial" pitchFamily="34" charset="0"/>
        <a:buChar char="•"/>
        <a:defRPr sz="1800" kern="200" spc="0">
          <a:solidFill>
            <a:schemeClr val="tx2"/>
          </a:solidFill>
          <a:latin typeface="Calibri" pitchFamily="34" charset="0"/>
          <a:ea typeface="+mn-ea"/>
          <a:cs typeface="Calibri" pitchFamily="34" charset="0"/>
        </a:defRPr>
      </a:lvl4pPr>
      <a:lvl5pPr marL="1371600" indent="-228600" algn="l" defTabSz="914400" rtl="0" eaLnBrk="1" latinLnBrk="0" hangingPunct="1">
        <a:lnSpc>
          <a:spcPct val="150000"/>
        </a:lnSpc>
        <a:spcBef>
          <a:spcPts val="600"/>
        </a:spcBef>
        <a:spcAft>
          <a:spcPts val="600"/>
        </a:spcAft>
        <a:buClr>
          <a:srgbClr val="007033"/>
        </a:buClr>
        <a:buFont typeface="Arial" pitchFamily="34" charset="0"/>
        <a:buChar char="•"/>
        <a:defRPr sz="1800" kern="200" spc="0" baseline="0">
          <a:solidFill>
            <a:schemeClr val="tx2"/>
          </a:solidFill>
          <a:latin typeface="Calibri" pitchFamily="34" charset="0"/>
          <a:ea typeface="+mn-ea"/>
          <a:cs typeface="Calibri" pitchFamily="34" charset="0"/>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FD0E27-E164-4218-AEA6-70A3D10F2E1C}" type="datetime1">
              <a:rPr lang="en-US" smtClean="0"/>
              <a:t>4/26/2021</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944FAE-36D9-4948-B4E7-6942A23B7E3F}" type="slidenum">
              <a:rPr lang="en-US" smtClean="0"/>
              <a:t>‹#›</a:t>
            </a:fld>
            <a:endParaRPr lang="en-US" dirty="0"/>
          </a:p>
        </p:txBody>
      </p:sp>
    </p:spTree>
    <p:extLst>
      <p:ext uri="{BB962C8B-B14F-4D97-AF65-F5344CB8AC3E}">
        <p14:creationId xmlns:p14="http://schemas.microsoft.com/office/powerpoint/2010/main" val="32541386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hasan.demirtas@yeditepe.edu.tr"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mailto:basturkc.academic@gmail.com" TargetMode="External"/><Relationship Id="rId4" Type="http://schemas.openxmlformats.org/officeDocument/2006/relationships/hyperlink" Target="mailto:hdemirtas.academic@gmail.com"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machinelearningmastery.com/random-forest-ensemble-in-python/"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machinelearningmastery.com/how-to-use-correlation-to-understand-the-relationship-between-variables/"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machinelearningmastery.com/random-forest-ensemble-in-python/"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orbi.uliege.be/bitstream/2268/9357/1/geurts-mlj-advance.pdf"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goo.gl/OIduRW"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sefiks.com/2017/11/19/how-random-forests-can-keep-you-from-decision-tree/"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hyperlink" Target="http://www.yisongyue.com/courses/cs155/2018_winter/lectures/Lecture_06.pdf"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0E591596-9465-451E-BF7A-112D7ACA84E9}"/>
              </a:ext>
            </a:extLst>
          </p:cNvPr>
          <p:cNvSpPr txBox="1">
            <a:spLocks noChangeArrowheads="1"/>
          </p:cNvSpPr>
          <p:nvPr/>
        </p:nvSpPr>
        <p:spPr>
          <a:xfrm>
            <a:off x="304800" y="804862"/>
            <a:ext cx="8382000" cy="1709738"/>
          </a:xfrm>
          <a:prstGeom prst="rect">
            <a:avLst/>
          </a:prstGeom>
        </p:spPr>
        <p:txBody>
          <a:bodyPr vert="horz" lIns="91440" tIns="45720" rIns="91440" bIns="45720" rtlCol="0" anchor="b" anchorCtr="0">
            <a:normAutofit/>
          </a:bodyPr>
          <a:lstStyle>
            <a:lvl1pPr algn="ctr" defTabSz="914400" rtl="0" eaLnBrk="1" latinLnBrk="0" hangingPunct="1">
              <a:spcBef>
                <a:spcPct val="0"/>
              </a:spcBef>
              <a:buNone/>
              <a:defRPr sz="4000" kern="1200">
                <a:solidFill>
                  <a:srgbClr val="005828"/>
                </a:solidFill>
                <a:latin typeface="Calibri" pitchFamily="34" charset="0"/>
                <a:ea typeface="+mj-ea"/>
                <a:cs typeface="Calibri" pitchFamily="34"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tr-TR" sz="4400" b="1" i="0" u="none" strike="noStrike" kern="1200" cap="none" spc="0" normalizeH="0" baseline="0" noProof="0">
                <a:ln>
                  <a:noFill/>
                </a:ln>
                <a:solidFill>
                  <a:srgbClr val="0070C0"/>
                </a:solidFill>
                <a:effectLst/>
                <a:uLnTx/>
                <a:uFillTx/>
                <a:latin typeface="Calibri" pitchFamily="34" charset="0"/>
                <a:ea typeface="+mj-ea"/>
                <a:cs typeface="Calibri" pitchFamily="34" charset="0"/>
              </a:rPr>
              <a:t>DATS</a:t>
            </a:r>
            <a:r>
              <a:rPr kumimoji="0" lang="en-US" sz="4400" b="1" i="0" u="none" strike="noStrike" kern="1200" cap="none" spc="0" normalizeH="0" baseline="0" noProof="0">
                <a:ln>
                  <a:noFill/>
                </a:ln>
                <a:solidFill>
                  <a:srgbClr val="0070C0"/>
                </a:solidFill>
                <a:effectLst/>
                <a:uLnTx/>
                <a:uFillTx/>
                <a:latin typeface="Calibri" pitchFamily="34" charset="0"/>
                <a:ea typeface="+mj-ea"/>
                <a:cs typeface="Calibri" pitchFamily="34" charset="0"/>
              </a:rPr>
              <a:t> 50</a:t>
            </a:r>
            <a:r>
              <a:rPr kumimoji="0" lang="tr-TR" sz="4400" b="1" i="0" u="none" strike="noStrike" kern="1200" cap="none" spc="0" normalizeH="0" baseline="0" noProof="0">
                <a:ln>
                  <a:noFill/>
                </a:ln>
                <a:solidFill>
                  <a:srgbClr val="0070C0"/>
                </a:solidFill>
                <a:effectLst/>
                <a:uLnTx/>
                <a:uFillTx/>
                <a:latin typeface="Calibri" pitchFamily="34" charset="0"/>
                <a:ea typeface="+mj-ea"/>
                <a:cs typeface="Calibri" pitchFamily="34" charset="0"/>
              </a:rPr>
              <a:t>1</a:t>
            </a:r>
            <a:br>
              <a:rPr kumimoji="0" lang="en-US" sz="4400" b="1" i="0" u="none" strike="noStrike" kern="1200" cap="none" spc="0" normalizeH="0" baseline="0" noProof="0">
                <a:ln>
                  <a:noFill/>
                </a:ln>
                <a:solidFill>
                  <a:srgbClr val="0070C0"/>
                </a:solidFill>
                <a:effectLst/>
                <a:uLnTx/>
                <a:uFillTx/>
                <a:latin typeface="Calibri" pitchFamily="34" charset="0"/>
                <a:ea typeface="+mj-ea"/>
                <a:cs typeface="Calibri" pitchFamily="34" charset="0"/>
              </a:rPr>
            </a:br>
            <a:r>
              <a:rPr kumimoji="0" lang="tr-TR" sz="4400" b="1" i="0" u="none" strike="noStrike" kern="1200" cap="none" spc="0" normalizeH="0" baseline="0" noProof="0">
                <a:ln>
                  <a:noFill/>
                </a:ln>
                <a:solidFill>
                  <a:srgbClr val="0070C0"/>
                </a:solidFill>
                <a:effectLst/>
                <a:uLnTx/>
                <a:uFillTx/>
                <a:latin typeface="Calibri" pitchFamily="34" charset="0"/>
                <a:ea typeface="+mj-ea"/>
                <a:cs typeface="Calibri" pitchFamily="34" charset="0"/>
              </a:rPr>
              <a:t>Fundamentals of Data Science</a:t>
            </a:r>
            <a:endParaRPr kumimoji="0" lang="en-US" sz="3200" b="1" i="0" u="none" strike="noStrike" kern="1200" cap="none" spc="0" normalizeH="0" baseline="0" noProof="0" dirty="0">
              <a:ln>
                <a:noFill/>
              </a:ln>
              <a:solidFill>
                <a:srgbClr val="0070C0"/>
              </a:solidFill>
              <a:effectLst/>
              <a:uLnTx/>
              <a:uFillTx/>
              <a:latin typeface="Calibri" pitchFamily="34" charset="0"/>
              <a:ea typeface="+mj-ea"/>
              <a:cs typeface="Calibri" pitchFamily="34" charset="0"/>
            </a:endParaRPr>
          </a:p>
        </p:txBody>
      </p:sp>
      <p:sp>
        <p:nvSpPr>
          <p:cNvPr id="11" name="Rectangle 3">
            <a:extLst>
              <a:ext uri="{FF2B5EF4-FFF2-40B4-BE49-F238E27FC236}">
                <a16:creationId xmlns:a16="http://schemas.microsoft.com/office/drawing/2014/main" id="{3891306B-D43F-48F7-9098-CF0621EAFDC6}"/>
              </a:ext>
            </a:extLst>
          </p:cNvPr>
          <p:cNvSpPr txBox="1">
            <a:spLocks noChangeArrowheads="1"/>
          </p:cNvSpPr>
          <p:nvPr/>
        </p:nvSpPr>
        <p:spPr>
          <a:xfrm>
            <a:off x="6096000" y="228600"/>
            <a:ext cx="2449513" cy="576262"/>
          </a:xfrm>
          <a:prstGeom prst="rect">
            <a:avLst/>
          </a:prstGeom>
        </p:spPr>
        <p:txBody>
          <a:bodyPr>
            <a:normAutofit/>
          </a:bodyPr>
          <a:lstStyle>
            <a:lvl1pPr marL="0" indent="0" algn="l" defTabSz="914400" rtl="0" eaLnBrk="1" latinLnBrk="0" hangingPunct="1">
              <a:lnSpc>
                <a:spcPct val="150000"/>
              </a:lnSpc>
              <a:spcBef>
                <a:spcPts val="600"/>
              </a:spcBef>
              <a:spcAft>
                <a:spcPts val="600"/>
              </a:spcAft>
              <a:buClr>
                <a:srgbClr val="007033"/>
              </a:buClr>
              <a:buFont typeface="Arial" pitchFamily="34" charset="0"/>
              <a:buNone/>
              <a:defRPr sz="2400" kern="200" spc="0">
                <a:solidFill>
                  <a:schemeClr val="tx2"/>
                </a:solidFill>
                <a:latin typeface="Calibri" pitchFamily="34" charset="0"/>
                <a:ea typeface="+mn-ea"/>
                <a:cs typeface="Calibri" pitchFamily="34" charset="0"/>
              </a:defRPr>
            </a:lvl1pPr>
            <a:lvl2pPr marL="594360" indent="-274320" algn="l" defTabSz="914400" rtl="0" eaLnBrk="1" latinLnBrk="0" hangingPunct="1">
              <a:lnSpc>
                <a:spcPct val="150000"/>
              </a:lnSpc>
              <a:spcBef>
                <a:spcPts val="600"/>
              </a:spcBef>
              <a:spcAft>
                <a:spcPts val="600"/>
              </a:spcAft>
              <a:buClr>
                <a:srgbClr val="007033"/>
              </a:buClr>
              <a:buFont typeface="Arial" pitchFamily="34" charset="0"/>
              <a:buChar char="•"/>
              <a:defRPr sz="2200" kern="200" spc="0">
                <a:solidFill>
                  <a:schemeClr val="tx2"/>
                </a:solidFill>
                <a:latin typeface="Calibri" pitchFamily="34" charset="0"/>
                <a:ea typeface="+mn-ea"/>
                <a:cs typeface="Calibri" pitchFamily="34" charset="0"/>
              </a:defRPr>
            </a:lvl2pPr>
            <a:lvl3pPr marL="868680" indent="-228600" algn="l" defTabSz="914400" rtl="0" eaLnBrk="1" latinLnBrk="0" hangingPunct="1">
              <a:lnSpc>
                <a:spcPct val="150000"/>
              </a:lnSpc>
              <a:spcBef>
                <a:spcPts val="600"/>
              </a:spcBef>
              <a:spcAft>
                <a:spcPts val="600"/>
              </a:spcAft>
              <a:buClr>
                <a:srgbClr val="007033"/>
              </a:buClr>
              <a:buFont typeface="Arial" pitchFamily="34" charset="0"/>
              <a:buChar char="•"/>
              <a:defRPr sz="2000" kern="200" spc="0">
                <a:solidFill>
                  <a:schemeClr val="tx2"/>
                </a:solidFill>
                <a:latin typeface="Calibri" pitchFamily="34" charset="0"/>
                <a:ea typeface="+mn-ea"/>
                <a:cs typeface="Calibri" pitchFamily="34" charset="0"/>
              </a:defRPr>
            </a:lvl3pPr>
            <a:lvl4pPr marL="1143000" indent="-228600" algn="l" defTabSz="914400" rtl="0" eaLnBrk="1" latinLnBrk="0" hangingPunct="1">
              <a:lnSpc>
                <a:spcPct val="150000"/>
              </a:lnSpc>
              <a:spcBef>
                <a:spcPts val="600"/>
              </a:spcBef>
              <a:spcAft>
                <a:spcPts val="600"/>
              </a:spcAft>
              <a:buClr>
                <a:srgbClr val="007033"/>
              </a:buClr>
              <a:buFont typeface="Arial" pitchFamily="34" charset="0"/>
              <a:buChar char="•"/>
              <a:defRPr sz="1800" kern="200" spc="0">
                <a:solidFill>
                  <a:schemeClr val="tx2"/>
                </a:solidFill>
                <a:latin typeface="Calibri" pitchFamily="34" charset="0"/>
                <a:ea typeface="+mn-ea"/>
                <a:cs typeface="Calibri" pitchFamily="34" charset="0"/>
              </a:defRPr>
            </a:lvl4pPr>
            <a:lvl5pPr marL="1371600" indent="-228600" algn="l" defTabSz="914400" rtl="0" eaLnBrk="1" latinLnBrk="0" hangingPunct="1">
              <a:lnSpc>
                <a:spcPct val="150000"/>
              </a:lnSpc>
              <a:spcBef>
                <a:spcPts val="600"/>
              </a:spcBef>
              <a:spcAft>
                <a:spcPts val="600"/>
              </a:spcAft>
              <a:buClr>
                <a:srgbClr val="007033"/>
              </a:buClr>
              <a:buFont typeface="Arial" pitchFamily="34" charset="0"/>
              <a:buChar char="•"/>
              <a:defRPr sz="1800" kern="200" spc="0" baseline="0">
                <a:solidFill>
                  <a:schemeClr val="tx2"/>
                </a:solidFill>
                <a:latin typeface="Calibri" pitchFamily="34" charset="0"/>
                <a:ea typeface="+mn-ea"/>
                <a:cs typeface="Calibri" pitchFamily="34" charset="0"/>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marR="0" lvl="0" indent="0" algn="r" defTabSz="914400" rtl="0" eaLnBrk="1" fontAlgn="auto" latinLnBrk="0" hangingPunct="1">
              <a:lnSpc>
                <a:spcPct val="90000"/>
              </a:lnSpc>
              <a:spcBef>
                <a:spcPts val="600"/>
              </a:spcBef>
              <a:spcAft>
                <a:spcPts val="600"/>
              </a:spcAft>
              <a:buClr>
                <a:srgbClr val="007033"/>
              </a:buClr>
              <a:buSzTx/>
              <a:buFont typeface="Arial" pitchFamily="34" charset="0"/>
              <a:buNone/>
              <a:tabLst/>
              <a:defRPr/>
            </a:pPr>
            <a:r>
              <a:rPr kumimoji="0" lang="tr-TR" sz="3200" b="0" i="0" u="none" strike="noStrike" kern="200" cap="none" spc="0" normalizeH="0" baseline="0" noProof="0" dirty="0">
                <a:ln>
                  <a:noFill/>
                </a:ln>
                <a:solidFill>
                  <a:srgbClr val="303030"/>
                </a:solidFill>
                <a:effectLst/>
                <a:uLnTx/>
                <a:uFillTx/>
                <a:latin typeface="Calibri" pitchFamily="34" charset="0"/>
                <a:ea typeface="+mn-ea"/>
                <a:cs typeface="Calibri" pitchFamily="34" charset="0"/>
              </a:rPr>
              <a:t>Spring</a:t>
            </a:r>
            <a:r>
              <a:rPr kumimoji="0" lang="en-US" sz="3200" b="0" i="0" u="none" strike="noStrike" kern="200" cap="none" spc="0" normalizeH="0" baseline="0" noProof="0" dirty="0">
                <a:ln>
                  <a:noFill/>
                </a:ln>
                <a:solidFill>
                  <a:srgbClr val="303030"/>
                </a:solidFill>
                <a:effectLst/>
                <a:uLnTx/>
                <a:uFillTx/>
                <a:latin typeface="Calibri" pitchFamily="34" charset="0"/>
                <a:ea typeface="+mn-ea"/>
                <a:cs typeface="Calibri" pitchFamily="34" charset="0"/>
              </a:rPr>
              <a:t> 20</a:t>
            </a:r>
            <a:r>
              <a:rPr kumimoji="0" lang="tr-TR" sz="3200" b="0" i="0" u="none" strike="noStrike" kern="200" cap="none" spc="0" normalizeH="0" baseline="0" noProof="0" dirty="0">
                <a:ln>
                  <a:noFill/>
                </a:ln>
                <a:solidFill>
                  <a:srgbClr val="303030"/>
                </a:solidFill>
                <a:effectLst/>
                <a:uLnTx/>
                <a:uFillTx/>
                <a:latin typeface="Calibri" pitchFamily="34" charset="0"/>
                <a:ea typeface="+mn-ea"/>
                <a:cs typeface="Calibri" pitchFamily="34" charset="0"/>
              </a:rPr>
              <a:t>21</a:t>
            </a:r>
            <a:endParaRPr kumimoji="0" lang="en-US" sz="3200" b="0" i="0" u="none" strike="noStrike" kern="200" cap="none" spc="0" normalizeH="0" baseline="0" noProof="0" dirty="0">
              <a:ln>
                <a:noFill/>
              </a:ln>
              <a:solidFill>
                <a:srgbClr val="303030"/>
              </a:solidFill>
              <a:effectLst/>
              <a:uLnTx/>
              <a:uFillTx/>
              <a:latin typeface="Calibri" pitchFamily="34" charset="0"/>
              <a:ea typeface="+mn-ea"/>
              <a:cs typeface="Calibri" pitchFamily="34" charset="0"/>
            </a:endParaRPr>
          </a:p>
        </p:txBody>
      </p:sp>
      <p:sp>
        <p:nvSpPr>
          <p:cNvPr id="12" name="Rectangle 5">
            <a:extLst>
              <a:ext uri="{FF2B5EF4-FFF2-40B4-BE49-F238E27FC236}">
                <a16:creationId xmlns:a16="http://schemas.microsoft.com/office/drawing/2014/main" id="{50D946EB-63D9-4A60-B953-B89F887EA5AC}"/>
              </a:ext>
            </a:extLst>
          </p:cNvPr>
          <p:cNvSpPr>
            <a:spLocks noChangeArrowheads="1"/>
          </p:cNvSpPr>
          <p:nvPr/>
        </p:nvSpPr>
        <p:spPr bwMode="auto">
          <a:xfrm>
            <a:off x="381000" y="4572000"/>
            <a:ext cx="8534400" cy="1368387"/>
          </a:xfrm>
          <a:prstGeom prst="rect">
            <a:avLst/>
          </a:prstGeom>
          <a:noFill/>
          <a:ln w="9525">
            <a:noFill/>
            <a:miter lim="800000"/>
            <a:headEnd/>
            <a:tailEnd/>
          </a:ln>
        </p:spPr>
        <p:txBody>
          <a:bodyPr lIns="92075" tIns="46038" rIns="92075" bIns="46038"/>
          <a:lstStyle/>
          <a:p>
            <a:pPr marL="0" marR="0" lvl="0" indent="0" algn="l" defTabSz="914400" rtl="0" eaLnBrk="0" fontAlgn="auto" latinLnBrk="0" hangingPunct="0">
              <a:lnSpc>
                <a:spcPct val="100000"/>
              </a:lnSpc>
              <a:spcBef>
                <a:spcPct val="20000"/>
              </a:spcBef>
              <a:spcAft>
                <a:spcPts val="0"/>
              </a:spcAft>
              <a:buClr>
                <a:srgbClr val="D26900"/>
              </a:buClr>
              <a:buSzPct val="75000"/>
              <a:buFont typeface="Wingdings" pitchFamily="2" charset="2"/>
              <a:buNone/>
              <a:tabLst/>
              <a:defRPr/>
            </a:pPr>
            <a:r>
              <a:rPr kumimoji="1" lang="tr-TR" sz="3200" b="1" i="0" u="none" strike="noStrike" kern="1200" cap="none" spc="0" normalizeH="0" baseline="0" noProof="0" dirty="0">
                <a:ln>
                  <a:noFill/>
                </a:ln>
                <a:solidFill>
                  <a:srgbClr val="303030"/>
                </a:solidFill>
                <a:effectLst/>
                <a:uLnTx/>
                <a:uFillTx/>
                <a:latin typeface="Arial"/>
                <a:ea typeface="+mn-ea"/>
                <a:cs typeface="Arial"/>
              </a:rPr>
              <a:t>Hasan Demirtaş</a:t>
            </a:r>
          </a:p>
          <a:p>
            <a:pPr marL="0" marR="0" lvl="0" indent="0" algn="l" defTabSz="914400" rtl="0" eaLnBrk="0" fontAlgn="auto" latinLnBrk="0" hangingPunct="0">
              <a:lnSpc>
                <a:spcPct val="100000"/>
              </a:lnSpc>
              <a:spcBef>
                <a:spcPct val="20000"/>
              </a:spcBef>
              <a:spcAft>
                <a:spcPts val="0"/>
              </a:spcAft>
              <a:buClr>
                <a:srgbClr val="D26900"/>
              </a:buClr>
              <a:buSzPct val="75000"/>
              <a:buFontTx/>
              <a:buNone/>
              <a:tabLst/>
              <a:defRPr/>
            </a:pPr>
            <a:r>
              <a:rPr kumimoji="1" lang="tr-TR" sz="2400" dirty="0">
                <a:solidFill>
                  <a:srgbClr val="303030"/>
                </a:solidFill>
                <a:latin typeface="Arial"/>
                <a:cs typeface="Arial"/>
                <a:hlinkClick r:id="rId3">
                  <a:extLst>
                    <a:ext uri="{A12FA001-AC4F-418D-AE19-62706E023703}">
                      <ahyp:hlinkClr xmlns:ahyp="http://schemas.microsoft.com/office/drawing/2018/hyperlinkcolor" val="tx"/>
                    </a:ext>
                  </a:extLst>
                </a:hlinkClick>
              </a:rPr>
              <a:t>hasan.demirtas@yeditepe.edu.tr</a:t>
            </a:r>
            <a:endParaRPr kumimoji="1" lang="tr-TR" sz="2400" dirty="0">
              <a:solidFill>
                <a:srgbClr val="303030"/>
              </a:solidFill>
              <a:latin typeface="Arial"/>
              <a:cs typeface="Arial"/>
            </a:endParaRPr>
          </a:p>
          <a:p>
            <a:pPr marL="0" marR="0" lvl="0" indent="0" algn="l" defTabSz="914400" rtl="0" eaLnBrk="0" fontAlgn="auto" latinLnBrk="0" hangingPunct="0">
              <a:lnSpc>
                <a:spcPct val="100000"/>
              </a:lnSpc>
              <a:spcBef>
                <a:spcPct val="20000"/>
              </a:spcBef>
              <a:spcAft>
                <a:spcPts val="0"/>
              </a:spcAft>
              <a:buClr>
                <a:srgbClr val="D26900"/>
              </a:buClr>
              <a:buSzPct val="75000"/>
              <a:buFontTx/>
              <a:buNone/>
              <a:tabLst/>
              <a:defRPr/>
            </a:pPr>
            <a:r>
              <a:rPr kumimoji="1" lang="tr-TR" sz="2400" dirty="0">
                <a:solidFill>
                  <a:srgbClr val="303030"/>
                </a:solidFill>
                <a:latin typeface="Arial"/>
                <a:cs typeface="Arial"/>
                <a:hlinkClick r:id="rId4">
                  <a:extLst>
                    <a:ext uri="{A12FA001-AC4F-418D-AE19-62706E023703}">
                      <ahyp:hlinkClr xmlns:ahyp="http://schemas.microsoft.com/office/drawing/2018/hyperlinkcolor" val="tx"/>
                    </a:ext>
                  </a:extLst>
                </a:hlinkClick>
              </a:rPr>
              <a:t>hdemirtas.academic@gmail.com</a:t>
            </a:r>
            <a:endParaRPr kumimoji="1" lang="tr-TR" sz="2400" dirty="0">
              <a:solidFill>
                <a:srgbClr val="303030"/>
              </a:solidFill>
              <a:latin typeface="Arial"/>
              <a:cs typeface="Arial"/>
            </a:endParaRPr>
          </a:p>
          <a:p>
            <a:pPr marL="0" marR="0" lvl="0" indent="0" algn="l" defTabSz="914400" rtl="0" eaLnBrk="0" fontAlgn="auto" latinLnBrk="0" hangingPunct="0">
              <a:lnSpc>
                <a:spcPct val="100000"/>
              </a:lnSpc>
              <a:spcBef>
                <a:spcPct val="20000"/>
              </a:spcBef>
              <a:spcAft>
                <a:spcPts val="0"/>
              </a:spcAft>
              <a:buClr>
                <a:srgbClr val="D26900"/>
              </a:buClr>
              <a:buSzPct val="75000"/>
              <a:buFontTx/>
              <a:buNone/>
              <a:tabLst/>
              <a:defRPr/>
            </a:pPr>
            <a:endParaRPr kumimoji="1" lang="tr-TR" sz="2400" b="0" i="0" u="none" strike="noStrike" kern="1200" cap="none" spc="0" normalizeH="0" baseline="0" noProof="0" dirty="0">
              <a:ln>
                <a:noFill/>
              </a:ln>
              <a:solidFill>
                <a:srgbClr val="303030"/>
              </a:solidFill>
              <a:effectLst/>
              <a:uLnTx/>
              <a:uFillTx/>
              <a:latin typeface="Arial"/>
              <a:ea typeface="+mn-ea"/>
              <a:cs typeface="Arial"/>
            </a:endParaRPr>
          </a:p>
          <a:p>
            <a:pPr marL="0" marR="0" lvl="0" indent="0" algn="l" defTabSz="914400" rtl="0" eaLnBrk="0" fontAlgn="auto" latinLnBrk="0" hangingPunct="0">
              <a:lnSpc>
                <a:spcPct val="100000"/>
              </a:lnSpc>
              <a:spcBef>
                <a:spcPct val="20000"/>
              </a:spcBef>
              <a:spcAft>
                <a:spcPts val="0"/>
              </a:spcAft>
              <a:buClr>
                <a:srgbClr val="D26900"/>
              </a:buClr>
              <a:buSzPct val="75000"/>
              <a:buFont typeface="Wingdings" pitchFamily="2" charset="2"/>
              <a:buNone/>
              <a:tabLst/>
              <a:defRPr/>
            </a:pPr>
            <a:endParaRPr kumimoji="1" lang="tr-TR" sz="2400" b="0" i="0" u="none" strike="noStrike" kern="1200" cap="none" spc="0" normalizeH="0" baseline="0" noProof="0" dirty="0">
              <a:ln>
                <a:noFill/>
              </a:ln>
              <a:solidFill>
                <a:srgbClr val="303030"/>
              </a:solidFill>
              <a:effectLst/>
              <a:uLnTx/>
              <a:uFillTx/>
              <a:latin typeface="Arial"/>
              <a:ea typeface="+mn-ea"/>
              <a:cs typeface="Arial"/>
            </a:endParaRPr>
          </a:p>
        </p:txBody>
      </p:sp>
      <p:sp>
        <p:nvSpPr>
          <p:cNvPr id="2" name="Rectangle 1">
            <a:extLst>
              <a:ext uri="{FF2B5EF4-FFF2-40B4-BE49-F238E27FC236}">
                <a16:creationId xmlns:a16="http://schemas.microsoft.com/office/drawing/2014/main" id="{03EB8D5D-A5C5-4008-AC1B-0C258EDD4731}"/>
              </a:ext>
            </a:extLst>
          </p:cNvPr>
          <p:cNvSpPr/>
          <p:nvPr/>
        </p:nvSpPr>
        <p:spPr>
          <a:xfrm>
            <a:off x="381000" y="2743200"/>
            <a:ext cx="4572000" cy="1027974"/>
          </a:xfrm>
          <a:prstGeom prst="rect">
            <a:avLst/>
          </a:prstGeom>
        </p:spPr>
        <p:txBody>
          <a:bodyPr>
            <a:spAutoFit/>
          </a:bodyPr>
          <a:lstStyle/>
          <a:p>
            <a:pPr lvl="0" eaLnBrk="0" hangingPunct="0">
              <a:spcBef>
                <a:spcPct val="20000"/>
              </a:spcBef>
              <a:buClr>
                <a:srgbClr val="D26900"/>
              </a:buClr>
              <a:buSzPct val="75000"/>
              <a:defRPr/>
            </a:pPr>
            <a:r>
              <a:rPr kumimoji="1" lang="tr-TR" sz="3200" b="1" dirty="0">
                <a:solidFill>
                  <a:srgbClr val="303030"/>
                </a:solidFill>
                <a:latin typeface="Arial"/>
                <a:cs typeface="Arial"/>
              </a:rPr>
              <a:t>Cumhur Baştürk</a:t>
            </a:r>
          </a:p>
          <a:p>
            <a:pPr lvl="0" eaLnBrk="0" hangingPunct="0">
              <a:spcBef>
                <a:spcPct val="20000"/>
              </a:spcBef>
              <a:buClr>
                <a:srgbClr val="D26900"/>
              </a:buClr>
              <a:buSzPct val="75000"/>
              <a:defRPr/>
            </a:pPr>
            <a:r>
              <a:rPr kumimoji="1" lang="tr-TR" sz="2400" dirty="0">
                <a:solidFill>
                  <a:srgbClr val="303030"/>
                </a:solidFill>
                <a:latin typeface="Arial"/>
                <a:cs typeface="Arial"/>
                <a:hlinkClick r:id="rId5">
                  <a:extLst>
                    <a:ext uri="{A12FA001-AC4F-418D-AE19-62706E023703}">
                      <ahyp:hlinkClr xmlns:ahyp="http://schemas.microsoft.com/office/drawing/2018/hyperlinkcolor" val="tx"/>
                    </a:ext>
                  </a:extLst>
                </a:hlinkClick>
              </a:rPr>
              <a:t>basturkc.academic@gmail.com</a:t>
            </a:r>
            <a:endParaRPr kumimoji="1" lang="tr-TR" sz="2400" dirty="0">
              <a:solidFill>
                <a:srgbClr val="303030"/>
              </a:solidFill>
              <a:latin typeface="Arial"/>
              <a:cs typeface="Arial"/>
            </a:endParaRPr>
          </a:p>
        </p:txBody>
      </p:sp>
    </p:spTree>
    <p:extLst>
      <p:ext uri="{BB962C8B-B14F-4D97-AF65-F5344CB8AC3E}">
        <p14:creationId xmlns:p14="http://schemas.microsoft.com/office/powerpoint/2010/main" val="3255111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71EB525E-C94A-4D5E-BAFA-B720131D8AEB}"/>
              </a:ext>
            </a:extLst>
          </p:cNvPr>
          <p:cNvSpPr/>
          <p:nvPr/>
        </p:nvSpPr>
        <p:spPr>
          <a:xfrm>
            <a:off x="228600" y="685800"/>
            <a:ext cx="8686800" cy="1754326"/>
          </a:xfrm>
          <a:prstGeom prst="rect">
            <a:avLst/>
          </a:prstGeom>
        </p:spPr>
        <p:txBody>
          <a:bodyPr wrap="square">
            <a:spAutoFit/>
          </a:bodyPr>
          <a:lstStyle/>
          <a:p>
            <a:r>
              <a:rPr lang="tr-TR" b="1" dirty="0"/>
              <a:t>TİP:</a:t>
            </a:r>
          </a:p>
          <a:p>
            <a:pPr marL="285750" indent="-285750">
              <a:buFont typeface="Courier New" panose="02070309020205020404" pitchFamily="49" charset="0"/>
              <a:buChar char="o"/>
            </a:pPr>
            <a:r>
              <a:rPr lang="de-DE" dirty="0"/>
              <a:t>Ensemble methods work best </a:t>
            </a:r>
            <a:r>
              <a:rPr lang="tr-TR" dirty="0"/>
              <a:t>with</a:t>
            </a:r>
            <a:r>
              <a:rPr lang="de-DE" dirty="0"/>
              <a:t> the predictors </a:t>
            </a:r>
            <a:r>
              <a:rPr lang="tr-TR"/>
              <a:t>that </a:t>
            </a:r>
            <a:r>
              <a:rPr lang="de-DE"/>
              <a:t>are </a:t>
            </a:r>
            <a:r>
              <a:rPr lang="de-DE" dirty="0"/>
              <a:t>as independent from one another as possible.</a:t>
            </a:r>
            <a:endParaRPr lang="tr-TR" dirty="0"/>
          </a:p>
          <a:p>
            <a:pPr marL="285750" indent="-285750">
              <a:buFont typeface="Courier New" panose="02070309020205020404" pitchFamily="49" charset="0"/>
              <a:buChar char="o"/>
            </a:pPr>
            <a:r>
              <a:rPr lang="de-DE" dirty="0"/>
              <a:t>One way to get diverse classifiers is to train them using very different algorithms. This increases the chance that they will make very different types of errors, improving the ensemble's accuracy.</a:t>
            </a:r>
          </a:p>
        </p:txBody>
      </p:sp>
      <p:sp>
        <p:nvSpPr>
          <p:cNvPr id="3" name="Rectangle 2">
            <a:extLst>
              <a:ext uri="{FF2B5EF4-FFF2-40B4-BE49-F238E27FC236}">
                <a16:creationId xmlns:a16="http://schemas.microsoft.com/office/drawing/2014/main" id="{894F9AC5-F57E-4A8E-8FE3-4206EE717911}"/>
              </a:ext>
            </a:extLst>
          </p:cNvPr>
          <p:cNvSpPr>
            <a:spLocks noChangeArrowheads="1"/>
          </p:cNvSpPr>
          <p:nvPr/>
        </p:nvSpPr>
        <p:spPr bwMode="auto">
          <a:xfrm>
            <a:off x="304800" y="3398921"/>
            <a:ext cx="8610600"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de-DE" altLang="de-DE" b="0" i="0" u="none" strike="noStrike" cap="none" normalizeH="0" baseline="0" dirty="0">
                <a:ln>
                  <a:noFill/>
                </a:ln>
                <a:solidFill>
                  <a:srgbClr val="000000"/>
                </a:solidFill>
                <a:effectLst/>
                <a:latin typeface="+mn-lt"/>
                <a:cs typeface="Times New Roman" panose="02020603050405020304" pitchFamily="18" charset="0"/>
              </a:rPr>
              <a:t>If all classifiers are able to estimate class probabilities </a:t>
            </a:r>
            <a:r>
              <a:rPr kumimoji="0" lang="tr-TR" altLang="de-DE" b="0" i="0" u="none" strike="noStrike" cap="none" normalizeH="0" baseline="0" dirty="0">
                <a:ln>
                  <a:noFill/>
                </a:ln>
                <a:solidFill>
                  <a:srgbClr val="000000"/>
                </a:solidFill>
                <a:effectLst/>
                <a:latin typeface="+mn-lt"/>
                <a:cs typeface="Times New Roman" panose="02020603050405020304" pitchFamily="18" charset="0"/>
              </a:rPr>
              <a:t>(</a:t>
            </a:r>
            <a:r>
              <a:rPr kumimoji="0" lang="de-DE" altLang="de-DE" b="0" i="0" u="none" strike="noStrike" cap="none" normalizeH="0" baseline="0" dirty="0">
                <a:ln>
                  <a:noFill/>
                </a:ln>
                <a:solidFill>
                  <a:srgbClr val="000000"/>
                </a:solidFill>
                <a:effectLst/>
                <a:latin typeface="+mn-lt"/>
                <a:cs typeface="Times New Roman" panose="02020603050405020304" pitchFamily="18" charset="0"/>
              </a:rPr>
              <a:t>i.e.,</a:t>
            </a:r>
            <a:r>
              <a:rPr kumimoji="0" lang="tr-TR" altLang="de-DE" b="0" i="0" u="none" strike="noStrike" cap="none" normalizeH="0" baseline="0" dirty="0">
                <a:ln>
                  <a:noFill/>
                </a:ln>
                <a:solidFill>
                  <a:srgbClr val="000000"/>
                </a:solidFill>
                <a:effectLst/>
                <a:latin typeface="+mn-lt"/>
                <a:cs typeface="Times New Roman" panose="02020603050405020304" pitchFamily="18" charset="0"/>
              </a:rPr>
              <a:t> not only the class (0 or 1) but also the probability of this class  %70-&gt;class 0, %83-&gt;class 1</a:t>
            </a:r>
            <a:r>
              <a:rPr kumimoji="0" lang="de-DE" altLang="de-DE" b="0" i="0" u="none" strike="noStrike" cap="none" normalizeH="0" baseline="0" dirty="0">
                <a:ln>
                  <a:noFill/>
                </a:ln>
                <a:solidFill>
                  <a:srgbClr val="000000"/>
                </a:solidFill>
                <a:effectLst/>
                <a:latin typeface="+mn-lt"/>
                <a:cs typeface="Times New Roman" panose="02020603050405020304" pitchFamily="18" charset="0"/>
              </a:rPr>
              <a:t>), </a:t>
            </a:r>
            <a:r>
              <a:rPr kumimoji="0" lang="tr-TR" altLang="de-DE" b="0" i="0" u="none" strike="noStrike" cap="none" normalizeH="0" baseline="0" dirty="0">
                <a:ln>
                  <a:noFill/>
                </a:ln>
                <a:solidFill>
                  <a:srgbClr val="000000"/>
                </a:solidFill>
                <a:effectLst/>
                <a:latin typeface="+mn-lt"/>
                <a:cs typeface="Times New Roman" panose="02020603050405020304" pitchFamily="18" charset="0"/>
              </a:rPr>
              <a:t>then </a:t>
            </a:r>
            <a:r>
              <a:rPr kumimoji="0" lang="de-DE" altLang="de-DE" b="0" i="0" u="none" strike="noStrike" cap="none" normalizeH="0" baseline="0" dirty="0">
                <a:ln>
                  <a:noFill/>
                </a:ln>
                <a:solidFill>
                  <a:srgbClr val="000000"/>
                </a:solidFill>
                <a:effectLst/>
                <a:latin typeface="+mn-lt"/>
                <a:cs typeface="Times New Roman" panose="02020603050405020304" pitchFamily="18" charset="0"/>
              </a:rPr>
              <a:t>averaged over all the individual classifiers.</a:t>
            </a:r>
            <a:endParaRPr kumimoji="0" lang="tr-TR" altLang="de-DE" b="0" i="0" u="none" strike="noStrike" cap="none" normalizeH="0" baseline="0" dirty="0">
              <a:ln>
                <a:noFill/>
              </a:ln>
              <a:solidFill>
                <a:srgbClr val="000000"/>
              </a:solidFill>
              <a:effectLst/>
              <a:latin typeface="+mn-lt"/>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endParaRPr kumimoji="0" lang="tr-TR" altLang="de-DE" b="0" i="0" u="none" strike="noStrike" cap="none" normalizeH="0" baseline="0" dirty="0">
              <a:ln>
                <a:noFill/>
              </a:ln>
              <a:solidFill>
                <a:srgbClr val="000000"/>
              </a:solidFill>
              <a:effectLst/>
              <a:latin typeface="+mn-lt"/>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de-DE" altLang="de-DE" b="0" i="0" u="none" strike="noStrike" cap="none" normalizeH="0" baseline="0" dirty="0">
                <a:ln>
                  <a:noFill/>
                </a:ln>
                <a:solidFill>
                  <a:srgbClr val="000000"/>
                </a:solidFill>
                <a:effectLst/>
                <a:latin typeface="+mn-lt"/>
                <a:cs typeface="Times New Roman" panose="02020603050405020304" pitchFamily="18" charset="0"/>
              </a:rPr>
              <a:t>It often achieves higher performance than hard voting because it gives more weight to highly confident votes</a:t>
            </a:r>
            <a:r>
              <a:rPr kumimoji="0" lang="tr-TR" altLang="de-DE" b="0" i="0" u="none" strike="noStrike" cap="none" normalizeH="0" baseline="0" dirty="0">
                <a:ln>
                  <a:noFill/>
                </a:ln>
                <a:solidFill>
                  <a:srgbClr val="000000"/>
                </a:solidFill>
                <a:effectLst/>
                <a:latin typeface="+mn-lt"/>
                <a:cs typeface="Times New Roman" panose="02020603050405020304" pitchFamily="18" charset="0"/>
              </a:rPr>
              <a:t>.</a:t>
            </a:r>
            <a:endParaRPr kumimoji="0" lang="de-DE" altLang="de-DE" sz="2400" b="0" i="0" u="none" strike="noStrike" cap="none" normalizeH="0" baseline="0" dirty="0">
              <a:ln>
                <a:noFill/>
              </a:ln>
              <a:solidFill>
                <a:schemeClr val="tx1"/>
              </a:solidFill>
              <a:effectLst/>
              <a:latin typeface="+mn-lt"/>
            </a:endParaRPr>
          </a:p>
        </p:txBody>
      </p:sp>
      <p:sp>
        <p:nvSpPr>
          <p:cNvPr id="4" name="Rectangle 3">
            <a:extLst>
              <a:ext uri="{FF2B5EF4-FFF2-40B4-BE49-F238E27FC236}">
                <a16:creationId xmlns:a16="http://schemas.microsoft.com/office/drawing/2014/main" id="{AA9D7B01-7CAF-45C5-944E-40199ED4C2D7}"/>
              </a:ext>
            </a:extLst>
          </p:cNvPr>
          <p:cNvSpPr/>
          <p:nvPr/>
        </p:nvSpPr>
        <p:spPr>
          <a:xfrm>
            <a:off x="228600" y="2895600"/>
            <a:ext cx="1217000" cy="369332"/>
          </a:xfrm>
          <a:prstGeom prst="rect">
            <a:avLst/>
          </a:prstGeom>
        </p:spPr>
        <p:txBody>
          <a:bodyPr wrap="none">
            <a:spAutoFit/>
          </a:bodyPr>
          <a:lstStyle/>
          <a:p>
            <a:r>
              <a:rPr lang="tr-TR" altLang="de-DE" b="1" i="1" dirty="0">
                <a:solidFill>
                  <a:srgbClr val="000000"/>
                </a:solidFill>
                <a:cs typeface="Times New Roman" panose="02020603050405020304" pitchFamily="18" charset="0"/>
              </a:rPr>
              <a:t>S</a:t>
            </a:r>
            <a:r>
              <a:rPr lang="de-DE" altLang="de-DE" b="1" i="1" dirty="0">
                <a:solidFill>
                  <a:srgbClr val="000000"/>
                </a:solidFill>
                <a:cs typeface="Times New Roman" panose="02020603050405020304" pitchFamily="18" charset="0"/>
              </a:rPr>
              <a:t>oft voting</a:t>
            </a:r>
            <a:endParaRPr lang="de-DE" b="1" dirty="0"/>
          </a:p>
        </p:txBody>
      </p:sp>
    </p:spTree>
    <p:extLst>
      <p:ext uri="{BB962C8B-B14F-4D97-AF65-F5344CB8AC3E}">
        <p14:creationId xmlns:p14="http://schemas.microsoft.com/office/powerpoint/2010/main" val="10112509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3" name="Title 1">
            <a:extLst>
              <a:ext uri="{FF2B5EF4-FFF2-40B4-BE49-F238E27FC236}">
                <a16:creationId xmlns:a16="http://schemas.microsoft.com/office/drawing/2014/main" id="{6575F7C5-117B-42A0-8E29-CB4461156513}"/>
              </a:ext>
            </a:extLst>
          </p:cNvPr>
          <p:cNvSpPr>
            <a:spLocks noGrp="1"/>
          </p:cNvSpPr>
          <p:nvPr>
            <p:ph type="title"/>
          </p:nvPr>
        </p:nvSpPr>
        <p:spPr>
          <a:xfrm>
            <a:off x="3924301" y="2892136"/>
            <a:ext cx="4876799" cy="609600"/>
          </a:xfrm>
          <a:ln>
            <a:noFill/>
          </a:ln>
        </p:spPr>
        <p:txBody>
          <a:bodyPr>
            <a:normAutofit fontScale="90000"/>
          </a:bodyPr>
          <a:lstStyle/>
          <a:p>
            <a:pPr algn="r"/>
            <a:r>
              <a:rPr lang="tr-TR" sz="3600" b="1" i="1" dirty="0">
                <a:latin typeface="Tahoma" pitchFamily="34" charset="0"/>
                <a:ea typeface="Tahoma" pitchFamily="34" charset="0"/>
                <a:cs typeface="Tahoma" pitchFamily="34" charset="0"/>
              </a:rPr>
              <a:t>Random Forests</a:t>
            </a:r>
            <a:endParaRPr lang="en-US" sz="3600" b="1" i="1" dirty="0">
              <a:latin typeface="Tahoma" pitchFamily="34" charset="0"/>
              <a:ea typeface="Tahoma" pitchFamily="34" charset="0"/>
              <a:cs typeface="Tahoma" pitchFamily="34" charset="0"/>
            </a:endParaRPr>
          </a:p>
        </p:txBody>
      </p:sp>
      <p:pic>
        <p:nvPicPr>
          <p:cNvPr id="4" name="Picture 3">
            <a:extLst>
              <a:ext uri="{FF2B5EF4-FFF2-40B4-BE49-F238E27FC236}">
                <a16:creationId xmlns:a16="http://schemas.microsoft.com/office/drawing/2014/main" id="{A22AB6ED-9582-456E-9027-24377561E1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4714" y="3429000"/>
            <a:ext cx="3756385" cy="152400"/>
          </a:xfrm>
          <a:prstGeom prst="rect">
            <a:avLst/>
          </a:prstGeom>
        </p:spPr>
      </p:pic>
    </p:spTree>
    <p:extLst>
      <p:ext uri="{BB962C8B-B14F-4D97-AF65-F5344CB8AC3E}">
        <p14:creationId xmlns:p14="http://schemas.microsoft.com/office/powerpoint/2010/main" val="35234263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A591C247-FCFC-4679-BB6C-4198FF8B9A75}"/>
              </a:ext>
            </a:extLst>
          </p:cNvPr>
          <p:cNvSpPr/>
          <p:nvPr/>
        </p:nvSpPr>
        <p:spPr>
          <a:xfrm>
            <a:off x="228600" y="762000"/>
            <a:ext cx="8686800" cy="369332"/>
          </a:xfrm>
          <a:prstGeom prst="rect">
            <a:avLst/>
          </a:prstGeom>
        </p:spPr>
        <p:txBody>
          <a:bodyPr wrap="square">
            <a:spAutoFit/>
          </a:bodyPr>
          <a:lstStyle/>
          <a:p>
            <a:r>
              <a:rPr lang="en-US" u="sng" dirty="0">
                <a:solidFill>
                  <a:srgbClr val="FF4800"/>
                </a:solidFill>
                <a:hlinkClick r:id="rId3"/>
              </a:rPr>
              <a:t>Random Forests</a:t>
            </a:r>
            <a:r>
              <a:rPr lang="en-US" dirty="0">
                <a:solidFill>
                  <a:srgbClr val="555555"/>
                </a:solidFill>
              </a:rPr>
              <a:t> are an improvement over bagged decision trees.</a:t>
            </a:r>
            <a:endParaRPr lang="de-DE" dirty="0"/>
          </a:p>
        </p:txBody>
      </p:sp>
      <p:sp>
        <p:nvSpPr>
          <p:cNvPr id="3" name="Rectangle 2">
            <a:extLst>
              <a:ext uri="{FF2B5EF4-FFF2-40B4-BE49-F238E27FC236}">
                <a16:creationId xmlns:a16="http://schemas.microsoft.com/office/drawing/2014/main" id="{50C1AA0C-5DF5-4C21-B8E3-CD4231CF65E3}"/>
              </a:ext>
            </a:extLst>
          </p:cNvPr>
          <p:cNvSpPr/>
          <p:nvPr/>
        </p:nvSpPr>
        <p:spPr>
          <a:xfrm>
            <a:off x="228600" y="1295400"/>
            <a:ext cx="8686800" cy="1200329"/>
          </a:xfrm>
          <a:prstGeom prst="rect">
            <a:avLst/>
          </a:prstGeom>
        </p:spPr>
        <p:txBody>
          <a:bodyPr wrap="square">
            <a:spAutoFit/>
          </a:bodyPr>
          <a:lstStyle/>
          <a:p>
            <a:r>
              <a:rPr lang="en-US" dirty="0"/>
              <a:t>A problem with decision trees like CART is that they are greedy. They choose which variable to split on using a greedy algorithm that minimizes error. As such, even with Bagging, the decision trees can have a lot of structural similarities and in turn have </a:t>
            </a:r>
            <a:r>
              <a:rPr lang="en-US" u="sng" dirty="0">
                <a:solidFill>
                  <a:srgbClr val="FF4800"/>
                </a:solidFill>
                <a:hlinkClick r:id="rId4">
                  <a:extLst>
                    <a:ext uri="{A12FA001-AC4F-418D-AE19-62706E023703}">
                      <ahyp:hlinkClr xmlns:ahyp="http://schemas.microsoft.com/office/drawing/2018/hyperlinkcolor" val="tx"/>
                    </a:ext>
                  </a:extLst>
                </a:hlinkClick>
              </a:rPr>
              <a:t>high correlation</a:t>
            </a:r>
            <a:r>
              <a:rPr lang="en-US" u="sng" dirty="0">
                <a:solidFill>
                  <a:srgbClr val="FF4800"/>
                </a:solidFill>
              </a:rPr>
              <a:t> </a:t>
            </a:r>
            <a:r>
              <a:rPr lang="en-US" dirty="0"/>
              <a:t>in their predictions.</a:t>
            </a:r>
            <a:endParaRPr lang="de-DE" dirty="0"/>
          </a:p>
        </p:txBody>
      </p:sp>
      <p:sp>
        <p:nvSpPr>
          <p:cNvPr id="4" name="Rectangle 3">
            <a:extLst>
              <a:ext uri="{FF2B5EF4-FFF2-40B4-BE49-F238E27FC236}">
                <a16:creationId xmlns:a16="http://schemas.microsoft.com/office/drawing/2014/main" id="{76D829C3-188C-44A2-8A19-199467B8587E}"/>
              </a:ext>
            </a:extLst>
          </p:cNvPr>
          <p:cNvSpPr/>
          <p:nvPr/>
        </p:nvSpPr>
        <p:spPr>
          <a:xfrm>
            <a:off x="228600" y="2659798"/>
            <a:ext cx="8686800" cy="646331"/>
          </a:xfrm>
          <a:prstGeom prst="rect">
            <a:avLst/>
          </a:prstGeom>
        </p:spPr>
        <p:txBody>
          <a:bodyPr wrap="square">
            <a:spAutoFit/>
          </a:bodyPr>
          <a:lstStyle/>
          <a:p>
            <a:r>
              <a:rPr lang="en-US" dirty="0"/>
              <a:t>Combining predictions from multiple models in ensembles works better if the predictions from the sub-models are uncorrelated or at best weakly correlated.</a:t>
            </a:r>
            <a:endParaRPr lang="de-DE" dirty="0"/>
          </a:p>
        </p:txBody>
      </p:sp>
      <p:sp>
        <p:nvSpPr>
          <p:cNvPr id="6" name="Rectangle 5">
            <a:extLst>
              <a:ext uri="{FF2B5EF4-FFF2-40B4-BE49-F238E27FC236}">
                <a16:creationId xmlns:a16="http://schemas.microsoft.com/office/drawing/2014/main" id="{5A5987C3-939F-4367-997B-35E76FA05EC2}"/>
              </a:ext>
            </a:extLst>
          </p:cNvPr>
          <p:cNvSpPr/>
          <p:nvPr/>
        </p:nvSpPr>
        <p:spPr>
          <a:xfrm>
            <a:off x="228600" y="3429000"/>
            <a:ext cx="8686800" cy="646331"/>
          </a:xfrm>
          <a:prstGeom prst="rect">
            <a:avLst/>
          </a:prstGeom>
        </p:spPr>
        <p:txBody>
          <a:bodyPr wrap="square">
            <a:spAutoFit/>
          </a:bodyPr>
          <a:lstStyle/>
          <a:p>
            <a:r>
              <a:rPr lang="en-US" dirty="0"/>
              <a:t>Random forest changes the algorithm for the way that the sub-trees are learned so that the resulting predictions from all of the subtrees have less correlation.</a:t>
            </a:r>
            <a:endParaRPr lang="de-DE" dirty="0"/>
          </a:p>
        </p:txBody>
      </p:sp>
      <p:sp>
        <p:nvSpPr>
          <p:cNvPr id="7" name="Rectangle 6">
            <a:extLst>
              <a:ext uri="{FF2B5EF4-FFF2-40B4-BE49-F238E27FC236}">
                <a16:creationId xmlns:a16="http://schemas.microsoft.com/office/drawing/2014/main" id="{45B30A54-1557-4A24-BB95-216EE2A01F0F}"/>
              </a:ext>
            </a:extLst>
          </p:cNvPr>
          <p:cNvSpPr/>
          <p:nvPr/>
        </p:nvSpPr>
        <p:spPr>
          <a:xfrm>
            <a:off x="228600" y="4419600"/>
            <a:ext cx="8686800" cy="1754326"/>
          </a:xfrm>
          <a:prstGeom prst="rect">
            <a:avLst/>
          </a:prstGeom>
        </p:spPr>
        <p:txBody>
          <a:bodyPr wrap="square">
            <a:spAutoFit/>
          </a:bodyPr>
          <a:lstStyle/>
          <a:p>
            <a:r>
              <a:rPr lang="en-US" dirty="0"/>
              <a:t>It is a simple tweak. In CART, when selecting a split point, the learning algorithm is allowed to look through all variables and all variable values in order to select the most optimal split-point. The random forest algorithm changes this procedure so that the learning algorithm is limited to a random sample of features of which to search.</a:t>
            </a:r>
            <a:r>
              <a:rPr lang="tr-TR" dirty="0"/>
              <a:t> It </a:t>
            </a:r>
            <a:r>
              <a:rPr lang="en-US" i="1" dirty="0"/>
              <a:t>searches for the best feature </a:t>
            </a:r>
            <a:r>
              <a:rPr lang="en-US" dirty="0"/>
              <a:t>among a </a:t>
            </a:r>
            <a:r>
              <a:rPr lang="en-US" dirty="0">
                <a:solidFill>
                  <a:srgbClr val="0000FF"/>
                </a:solidFill>
              </a:rPr>
              <a:t>random subset of features</a:t>
            </a:r>
            <a:r>
              <a:rPr lang="en-US" dirty="0"/>
              <a:t>.</a:t>
            </a:r>
          </a:p>
          <a:p>
            <a:endParaRPr lang="de-DE" dirty="0"/>
          </a:p>
        </p:txBody>
      </p:sp>
    </p:spTree>
    <p:extLst>
      <p:ext uri="{BB962C8B-B14F-4D97-AF65-F5344CB8AC3E}">
        <p14:creationId xmlns:p14="http://schemas.microsoft.com/office/powerpoint/2010/main" val="23041155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7A285145-4C8A-45A2-9CAE-84BFE3FD7285}"/>
              </a:ext>
            </a:extLst>
          </p:cNvPr>
          <p:cNvSpPr/>
          <p:nvPr/>
        </p:nvSpPr>
        <p:spPr>
          <a:xfrm>
            <a:off x="228600" y="1295400"/>
            <a:ext cx="8610600" cy="3416320"/>
          </a:xfrm>
          <a:prstGeom prst="rect">
            <a:avLst/>
          </a:prstGeom>
        </p:spPr>
        <p:txBody>
          <a:bodyPr wrap="square">
            <a:spAutoFit/>
          </a:bodyPr>
          <a:lstStyle/>
          <a:p>
            <a:r>
              <a:rPr lang="tr-TR" u="sng" dirty="0">
                <a:solidFill>
                  <a:srgbClr val="FF4800"/>
                </a:solidFill>
                <a:hlinkClick r:id="rId3"/>
              </a:rPr>
              <a:t>Extra Trees Algorithm</a:t>
            </a:r>
            <a:r>
              <a:rPr lang="en-US" dirty="0">
                <a:solidFill>
                  <a:srgbClr val="555555"/>
                </a:solidFill>
              </a:rPr>
              <a:t> </a:t>
            </a:r>
            <a:r>
              <a:rPr lang="en" dirty="0"/>
              <a:t> makes trees even more random by also </a:t>
            </a:r>
            <a:r>
              <a:rPr lang="en" dirty="0">
                <a:solidFill>
                  <a:srgbClr val="0000FF"/>
                </a:solidFill>
              </a:rPr>
              <a:t>using random thresholds</a:t>
            </a:r>
            <a:r>
              <a:rPr lang="en" dirty="0"/>
              <a:t> for each feature rather than searching for the best possible thresholds</a:t>
            </a:r>
            <a:r>
              <a:rPr lang="tr-TR" dirty="0"/>
              <a:t> (Remember the impurity and gini score! No need to choose the optimum split instead choose it randomly. For extra information: </a:t>
            </a:r>
          </a:p>
          <a:p>
            <a:endParaRPr lang="tr-TR" dirty="0"/>
          </a:p>
          <a:p>
            <a:r>
              <a:rPr lang="tr-TR" dirty="0"/>
              <a:t>I mean </a:t>
            </a:r>
            <a:r>
              <a:rPr lang="en-US" dirty="0"/>
              <a:t>randomness goes one step further in the way splits are computed. As in random forests, a random subset of candidate features is used, but instead of looking for the most discriminative thresholds, thresholds are drawn at random for each candidate feature and the best of these randomly-generated thresholds is picked as the splitting rule. </a:t>
            </a:r>
            <a:endParaRPr lang="tr-TR" dirty="0"/>
          </a:p>
          <a:p>
            <a:endParaRPr lang="tr-TR" dirty="0"/>
          </a:p>
          <a:p>
            <a:r>
              <a:rPr lang="en-US" dirty="0"/>
              <a:t>This usually allows to reduce the variance of the model a bit more, at the expense of a slightly greater increase in bias</a:t>
            </a:r>
            <a:r>
              <a:rPr lang="tr-TR" dirty="0"/>
              <a:t>.</a:t>
            </a:r>
            <a:endParaRPr lang="de-DE" dirty="0"/>
          </a:p>
        </p:txBody>
      </p:sp>
      <p:sp>
        <p:nvSpPr>
          <p:cNvPr id="3" name="Rectangle 2">
            <a:extLst>
              <a:ext uri="{FF2B5EF4-FFF2-40B4-BE49-F238E27FC236}">
                <a16:creationId xmlns:a16="http://schemas.microsoft.com/office/drawing/2014/main" id="{514EFC08-0477-4C4A-8986-B71EBF1A976D}"/>
              </a:ext>
            </a:extLst>
          </p:cNvPr>
          <p:cNvSpPr/>
          <p:nvPr/>
        </p:nvSpPr>
        <p:spPr>
          <a:xfrm>
            <a:off x="214665" y="838200"/>
            <a:ext cx="4585935" cy="369332"/>
          </a:xfrm>
          <a:prstGeom prst="rect">
            <a:avLst/>
          </a:prstGeom>
        </p:spPr>
        <p:txBody>
          <a:bodyPr wrap="none">
            <a:spAutoFit/>
          </a:bodyPr>
          <a:lstStyle/>
          <a:p>
            <a:pPr lvl="0"/>
            <a:r>
              <a:rPr lang="en-US" b="1" dirty="0"/>
              <a:t>Extremely Randomized Trees (Extra - Trees)</a:t>
            </a:r>
          </a:p>
        </p:txBody>
      </p:sp>
      <p:sp>
        <p:nvSpPr>
          <p:cNvPr id="4" name="Rectangle 3">
            <a:extLst>
              <a:ext uri="{FF2B5EF4-FFF2-40B4-BE49-F238E27FC236}">
                <a16:creationId xmlns:a16="http://schemas.microsoft.com/office/drawing/2014/main" id="{F371A836-E7E6-4812-B158-B9A91EF63E01}"/>
              </a:ext>
            </a:extLst>
          </p:cNvPr>
          <p:cNvSpPr/>
          <p:nvPr/>
        </p:nvSpPr>
        <p:spPr>
          <a:xfrm>
            <a:off x="1524000" y="2145268"/>
            <a:ext cx="762000" cy="369332"/>
          </a:xfrm>
          <a:prstGeom prst="rect">
            <a:avLst/>
          </a:prstGeom>
        </p:spPr>
        <p:txBody>
          <a:bodyPr wrap="square">
            <a:spAutoFit/>
          </a:bodyPr>
          <a:lstStyle/>
          <a:p>
            <a:r>
              <a:rPr lang="tr-TR" dirty="0">
                <a:hlinkClick r:id="rId4"/>
              </a:rPr>
              <a:t>Paper</a:t>
            </a:r>
            <a:endParaRPr lang="de-DE" dirty="0"/>
          </a:p>
        </p:txBody>
      </p:sp>
      <p:sp>
        <p:nvSpPr>
          <p:cNvPr id="6" name="Rectangle 5">
            <a:extLst>
              <a:ext uri="{FF2B5EF4-FFF2-40B4-BE49-F238E27FC236}">
                <a16:creationId xmlns:a16="http://schemas.microsoft.com/office/drawing/2014/main" id="{EED3ACFB-759C-4FBB-8475-292E9DE1AEE6}"/>
              </a:ext>
            </a:extLst>
          </p:cNvPr>
          <p:cNvSpPr/>
          <p:nvPr/>
        </p:nvSpPr>
        <p:spPr>
          <a:xfrm>
            <a:off x="228600" y="5094466"/>
            <a:ext cx="8534400" cy="338554"/>
          </a:xfrm>
          <a:prstGeom prst="rect">
            <a:avLst/>
          </a:prstGeom>
        </p:spPr>
        <p:txBody>
          <a:bodyPr wrap="square">
            <a:spAutoFit/>
          </a:bodyPr>
          <a:lstStyle/>
          <a:p>
            <a:r>
              <a:rPr lang="tr-TR" sz="1600" dirty="0"/>
              <a:t>*Both Random Forest and Extra Trees algorithms </a:t>
            </a:r>
            <a:r>
              <a:rPr lang="en" sz="1600" dirty="0"/>
              <a:t>give features importances (</a:t>
            </a:r>
            <a:r>
              <a:rPr lang="en" sz="1600" i="1" dirty="0"/>
              <a:t>feature_importances_</a:t>
            </a:r>
            <a:r>
              <a:rPr lang="en" sz="1600" dirty="0"/>
              <a:t>)</a:t>
            </a:r>
            <a:endParaRPr lang="de-DE" sz="1600" dirty="0"/>
          </a:p>
        </p:txBody>
      </p:sp>
    </p:spTree>
    <p:extLst>
      <p:ext uri="{BB962C8B-B14F-4D97-AF65-F5344CB8AC3E}">
        <p14:creationId xmlns:p14="http://schemas.microsoft.com/office/powerpoint/2010/main" val="5604375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3" name="Rectangle 2">
            <a:extLst>
              <a:ext uri="{FF2B5EF4-FFF2-40B4-BE49-F238E27FC236}">
                <a16:creationId xmlns:a16="http://schemas.microsoft.com/office/drawing/2014/main" id="{1ECB7B04-990D-418B-B95F-6B74E17D7640}"/>
              </a:ext>
            </a:extLst>
          </p:cNvPr>
          <p:cNvSpPr/>
          <p:nvPr/>
        </p:nvSpPr>
        <p:spPr>
          <a:xfrm>
            <a:off x="3429000" y="685800"/>
            <a:ext cx="1415772" cy="369332"/>
          </a:xfrm>
          <a:prstGeom prst="rect">
            <a:avLst/>
          </a:prstGeom>
        </p:spPr>
        <p:txBody>
          <a:bodyPr wrap="none">
            <a:spAutoFit/>
          </a:bodyPr>
          <a:lstStyle/>
          <a:p>
            <a:r>
              <a:rPr lang="tr-TR" b="1" dirty="0"/>
              <a:t>BOOSTING</a:t>
            </a:r>
            <a:endParaRPr lang="de-DE" b="1" dirty="0"/>
          </a:p>
        </p:txBody>
      </p:sp>
      <p:sp>
        <p:nvSpPr>
          <p:cNvPr id="2" name="Rectangle 1">
            <a:extLst>
              <a:ext uri="{FF2B5EF4-FFF2-40B4-BE49-F238E27FC236}">
                <a16:creationId xmlns:a16="http://schemas.microsoft.com/office/drawing/2014/main" id="{FAE46FD3-FE6F-4BAF-8B04-00EBF9461542}"/>
              </a:ext>
            </a:extLst>
          </p:cNvPr>
          <p:cNvSpPr/>
          <p:nvPr/>
        </p:nvSpPr>
        <p:spPr>
          <a:xfrm>
            <a:off x="272772" y="1072450"/>
            <a:ext cx="8566428" cy="923330"/>
          </a:xfrm>
          <a:prstGeom prst="rect">
            <a:avLst/>
          </a:prstGeom>
        </p:spPr>
        <p:txBody>
          <a:bodyPr wrap="square">
            <a:spAutoFit/>
          </a:bodyPr>
          <a:lstStyle/>
          <a:p>
            <a:pPr marL="285750" indent="-285750">
              <a:buFont typeface="Arial" panose="020B0604020202020204" pitchFamily="34" charset="0"/>
              <a:buChar char="•"/>
            </a:pPr>
            <a:r>
              <a:rPr lang="en-US" dirty="0">
                <a:solidFill>
                  <a:srgbClr val="000000"/>
                </a:solidFill>
                <a:latin typeface="Times New Roman" panose="02020603050405020304" pitchFamily="18" charset="0"/>
              </a:rPr>
              <a:t>Ensemble method that can combine several weak learners into a strong learner. </a:t>
            </a:r>
            <a:endParaRPr lang="tr-TR" dirty="0">
              <a:solidFill>
                <a:srgbClr val="000000"/>
              </a:solidFill>
              <a:latin typeface="Times New Roman" panose="02020603050405020304" pitchFamily="18" charset="0"/>
            </a:endParaRPr>
          </a:p>
          <a:p>
            <a:pPr marL="285750" indent="-285750">
              <a:buFont typeface="Arial" panose="020B0604020202020204" pitchFamily="34" charset="0"/>
              <a:buChar char="•"/>
            </a:pPr>
            <a:r>
              <a:rPr lang="de-DE" dirty="0"/>
              <a:t>The general idea</a:t>
            </a:r>
            <a:r>
              <a:rPr lang="tr-TR" dirty="0"/>
              <a:t> </a:t>
            </a:r>
            <a:r>
              <a:rPr lang="en-US" dirty="0"/>
              <a:t>is to train predictors sequentially, each trying to correct its predecessor.</a:t>
            </a:r>
            <a:endParaRPr lang="tr-TR" dirty="0"/>
          </a:p>
          <a:p>
            <a:pPr marL="285750" indent="-285750">
              <a:buFont typeface="Arial" panose="020B0604020202020204" pitchFamily="34" charset="0"/>
              <a:buChar char="•"/>
            </a:pPr>
            <a:r>
              <a:rPr lang="tr-TR" dirty="0"/>
              <a:t>Most popular ones are </a:t>
            </a:r>
            <a:r>
              <a:rPr lang="en-US" i="1" dirty="0">
                <a:hlinkClick r:id="rId3"/>
              </a:rPr>
              <a:t>AdaBoost</a:t>
            </a:r>
            <a:r>
              <a:rPr lang="en-US" dirty="0"/>
              <a:t> (short for </a:t>
            </a:r>
            <a:r>
              <a:rPr lang="en-US" i="1" dirty="0"/>
              <a:t>Adaptive Boosting</a:t>
            </a:r>
            <a:r>
              <a:rPr lang="en-US" dirty="0"/>
              <a:t>) and </a:t>
            </a:r>
            <a:r>
              <a:rPr lang="tr-TR" i="1" dirty="0">
                <a:hlinkClick r:id="rId3"/>
              </a:rPr>
              <a:t>Gradient Boosting</a:t>
            </a:r>
            <a:r>
              <a:rPr lang="tr-TR" i="1" dirty="0"/>
              <a:t>.</a:t>
            </a:r>
            <a:endParaRPr lang="de-DE" i="1" dirty="0"/>
          </a:p>
        </p:txBody>
      </p:sp>
      <p:sp>
        <p:nvSpPr>
          <p:cNvPr id="4" name="Rectangle 3">
            <a:extLst>
              <a:ext uri="{FF2B5EF4-FFF2-40B4-BE49-F238E27FC236}">
                <a16:creationId xmlns:a16="http://schemas.microsoft.com/office/drawing/2014/main" id="{88A51B87-3352-47D8-BBFB-3B4FC87A83A0}"/>
              </a:ext>
            </a:extLst>
          </p:cNvPr>
          <p:cNvSpPr/>
          <p:nvPr/>
        </p:nvSpPr>
        <p:spPr>
          <a:xfrm>
            <a:off x="272772" y="2438400"/>
            <a:ext cx="2217338" cy="369332"/>
          </a:xfrm>
          <a:prstGeom prst="rect">
            <a:avLst/>
          </a:prstGeom>
        </p:spPr>
        <p:txBody>
          <a:bodyPr wrap="none">
            <a:spAutoFit/>
          </a:bodyPr>
          <a:lstStyle/>
          <a:p>
            <a:r>
              <a:rPr lang="de-DE" b="1" dirty="0">
                <a:solidFill>
                  <a:srgbClr val="FF0000"/>
                </a:solidFill>
              </a:rPr>
              <a:t>AdaBoost Algorithm</a:t>
            </a:r>
          </a:p>
        </p:txBody>
      </p:sp>
      <p:sp>
        <p:nvSpPr>
          <p:cNvPr id="6" name="Rectangle 5">
            <a:extLst>
              <a:ext uri="{FF2B5EF4-FFF2-40B4-BE49-F238E27FC236}">
                <a16:creationId xmlns:a16="http://schemas.microsoft.com/office/drawing/2014/main" id="{99EDF9B4-32C0-4153-BBCC-E6BCBD83AB20}"/>
              </a:ext>
            </a:extLst>
          </p:cNvPr>
          <p:cNvSpPr/>
          <p:nvPr/>
        </p:nvSpPr>
        <p:spPr>
          <a:xfrm>
            <a:off x="297016" y="2971800"/>
            <a:ext cx="8542183" cy="1477328"/>
          </a:xfrm>
          <a:prstGeom prst="rect">
            <a:avLst/>
          </a:prstGeom>
        </p:spPr>
        <p:txBody>
          <a:bodyPr wrap="square">
            <a:spAutoFit/>
          </a:bodyPr>
          <a:lstStyle/>
          <a:p>
            <a:pPr marL="285750" indent="-285750">
              <a:buFont typeface="Arial" panose="020B0604020202020204" pitchFamily="34" charset="0"/>
              <a:buChar char="•"/>
            </a:pPr>
            <a:r>
              <a:rPr lang="tr-TR" dirty="0">
                <a:solidFill>
                  <a:srgbClr val="000000"/>
                </a:solidFill>
              </a:rPr>
              <a:t>Works sequentially of the predictors.</a:t>
            </a:r>
          </a:p>
          <a:p>
            <a:pPr marL="285750" indent="-285750">
              <a:buFont typeface="Arial" panose="020B0604020202020204" pitchFamily="34" charset="0"/>
              <a:buChar char="•"/>
            </a:pPr>
            <a:r>
              <a:rPr lang="tr-TR" dirty="0">
                <a:solidFill>
                  <a:srgbClr val="000000"/>
                </a:solidFill>
              </a:rPr>
              <a:t>Assigns weights to instances in terms of </a:t>
            </a:r>
            <a:r>
              <a:rPr lang="en-US" dirty="0">
                <a:solidFill>
                  <a:srgbClr val="000000"/>
                </a:solidFill>
              </a:rPr>
              <a:t>incorrectly classified instances</a:t>
            </a:r>
            <a:r>
              <a:rPr lang="tr-TR" dirty="0">
                <a:solidFill>
                  <a:srgbClr val="000000"/>
                </a:solidFill>
              </a:rPr>
              <a:t> by the predecessor.</a:t>
            </a:r>
          </a:p>
          <a:p>
            <a:pPr marL="285750" indent="-285750">
              <a:buFont typeface="Arial" panose="020B0604020202020204" pitchFamily="34" charset="0"/>
              <a:buChar char="•"/>
            </a:pPr>
            <a:r>
              <a:rPr lang="tr-TR" dirty="0">
                <a:solidFill>
                  <a:srgbClr val="000000"/>
                </a:solidFill>
              </a:rPr>
              <a:t>Works on the same principle as boosting, but there is a slight difference. (we’ll see now.)</a:t>
            </a:r>
          </a:p>
        </p:txBody>
      </p:sp>
      <p:sp>
        <p:nvSpPr>
          <p:cNvPr id="7" name="Rectangle 6">
            <a:extLst>
              <a:ext uri="{FF2B5EF4-FFF2-40B4-BE49-F238E27FC236}">
                <a16:creationId xmlns:a16="http://schemas.microsoft.com/office/drawing/2014/main" id="{03B600C6-C31C-4604-B73A-3F644563270C}"/>
              </a:ext>
            </a:extLst>
          </p:cNvPr>
          <p:cNvSpPr/>
          <p:nvPr/>
        </p:nvSpPr>
        <p:spPr>
          <a:xfrm>
            <a:off x="272772" y="4862221"/>
            <a:ext cx="2653483" cy="369332"/>
          </a:xfrm>
          <a:prstGeom prst="rect">
            <a:avLst/>
          </a:prstGeom>
        </p:spPr>
        <p:txBody>
          <a:bodyPr wrap="square">
            <a:spAutoFit/>
          </a:bodyPr>
          <a:lstStyle/>
          <a:p>
            <a:r>
              <a:rPr lang="de-DE" b="1" dirty="0">
                <a:solidFill>
                  <a:srgbClr val="111111"/>
                </a:solidFill>
              </a:rPr>
              <a:t>How AdaBoost Works?</a:t>
            </a:r>
            <a:endParaRPr lang="de-DE" b="0" i="0" dirty="0">
              <a:solidFill>
                <a:srgbClr val="111111"/>
              </a:solidFill>
              <a:effectLst/>
            </a:endParaRPr>
          </a:p>
        </p:txBody>
      </p:sp>
      <p:sp>
        <p:nvSpPr>
          <p:cNvPr id="8" name="Rectangle 7">
            <a:extLst>
              <a:ext uri="{FF2B5EF4-FFF2-40B4-BE49-F238E27FC236}">
                <a16:creationId xmlns:a16="http://schemas.microsoft.com/office/drawing/2014/main" id="{E16A5263-89DE-4407-BF56-173B3DE0C0D3}"/>
              </a:ext>
            </a:extLst>
          </p:cNvPr>
          <p:cNvSpPr/>
          <p:nvPr/>
        </p:nvSpPr>
        <p:spPr>
          <a:xfrm>
            <a:off x="297016" y="5286335"/>
            <a:ext cx="3509294" cy="369332"/>
          </a:xfrm>
          <a:prstGeom prst="rect">
            <a:avLst/>
          </a:prstGeom>
        </p:spPr>
        <p:txBody>
          <a:bodyPr wrap="none">
            <a:spAutoFit/>
          </a:bodyPr>
          <a:lstStyle/>
          <a:p>
            <a:r>
              <a:rPr lang="de-DE" dirty="0"/>
              <a:t>Let's see how boosting works first...</a:t>
            </a:r>
          </a:p>
        </p:txBody>
      </p:sp>
    </p:spTree>
    <p:extLst>
      <p:ext uri="{BB962C8B-B14F-4D97-AF65-F5344CB8AC3E}">
        <p14:creationId xmlns:p14="http://schemas.microsoft.com/office/powerpoint/2010/main" val="1833117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pic>
        <p:nvPicPr>
          <p:cNvPr id="2" name="Picture 1">
            <a:extLst>
              <a:ext uri="{FF2B5EF4-FFF2-40B4-BE49-F238E27FC236}">
                <a16:creationId xmlns:a16="http://schemas.microsoft.com/office/drawing/2014/main" id="{745CDD8F-35B1-4780-ADF5-2E8EC5564AE9}"/>
              </a:ext>
            </a:extLst>
          </p:cNvPr>
          <p:cNvPicPr>
            <a:picLocks noChangeAspect="1"/>
          </p:cNvPicPr>
          <p:nvPr/>
        </p:nvPicPr>
        <p:blipFill>
          <a:blip r:embed="rId3"/>
          <a:stretch>
            <a:fillRect/>
          </a:stretch>
        </p:blipFill>
        <p:spPr>
          <a:xfrm>
            <a:off x="1752600" y="685800"/>
            <a:ext cx="5910262" cy="2910304"/>
          </a:xfrm>
          <a:prstGeom prst="rect">
            <a:avLst/>
          </a:prstGeom>
        </p:spPr>
      </p:pic>
      <p:sp>
        <p:nvSpPr>
          <p:cNvPr id="3" name="Rectangle 2">
            <a:extLst>
              <a:ext uri="{FF2B5EF4-FFF2-40B4-BE49-F238E27FC236}">
                <a16:creationId xmlns:a16="http://schemas.microsoft.com/office/drawing/2014/main" id="{9825727D-D713-4E6E-890E-652FBD35AFE3}"/>
              </a:ext>
            </a:extLst>
          </p:cNvPr>
          <p:cNvSpPr/>
          <p:nvPr/>
        </p:nvSpPr>
        <p:spPr>
          <a:xfrm>
            <a:off x="366387" y="3785915"/>
            <a:ext cx="8682687" cy="2862322"/>
          </a:xfrm>
          <a:prstGeom prst="rect">
            <a:avLst/>
          </a:prstGeom>
        </p:spPr>
        <p:txBody>
          <a:bodyPr wrap="square">
            <a:spAutoFit/>
          </a:bodyPr>
          <a:lstStyle/>
          <a:p>
            <a:r>
              <a:rPr lang="en-US" dirty="0">
                <a:solidFill>
                  <a:srgbClr val="000000"/>
                </a:solidFill>
              </a:rPr>
              <a:t>This figure shows</a:t>
            </a:r>
            <a:r>
              <a:rPr lang="tr-TR" dirty="0">
                <a:solidFill>
                  <a:srgbClr val="000000"/>
                </a:solidFill>
              </a:rPr>
              <a:t>:</a:t>
            </a:r>
          </a:p>
          <a:p>
            <a:endParaRPr lang="tr-TR" dirty="0">
              <a:solidFill>
                <a:srgbClr val="000000"/>
              </a:solidFill>
            </a:endParaRPr>
          </a:p>
          <a:p>
            <a:pPr marL="285750" indent="-285750">
              <a:buFont typeface="Courier New" panose="02070309020205020404" pitchFamily="49" charset="0"/>
              <a:buChar char="o"/>
            </a:pPr>
            <a:r>
              <a:rPr lang="tr-TR" dirty="0">
                <a:solidFill>
                  <a:srgbClr val="000000"/>
                </a:solidFill>
              </a:rPr>
              <a:t>F</a:t>
            </a:r>
            <a:r>
              <a:rPr lang="en-US" dirty="0" err="1">
                <a:solidFill>
                  <a:srgbClr val="000000"/>
                </a:solidFill>
              </a:rPr>
              <a:t>irst</a:t>
            </a:r>
            <a:r>
              <a:rPr lang="en-US" dirty="0">
                <a:solidFill>
                  <a:srgbClr val="000000"/>
                </a:solidFill>
              </a:rPr>
              <a:t> model is made and the errors from the first model are noted by the algorithm</a:t>
            </a:r>
            <a:endParaRPr lang="tr-TR" dirty="0">
              <a:solidFill>
                <a:srgbClr val="000000"/>
              </a:solidFill>
            </a:endParaRPr>
          </a:p>
          <a:p>
            <a:pPr marL="285750" indent="-285750">
              <a:buFont typeface="Courier New" panose="02070309020205020404" pitchFamily="49" charset="0"/>
              <a:buChar char="o"/>
            </a:pPr>
            <a:r>
              <a:rPr lang="tr-TR" dirty="0">
                <a:solidFill>
                  <a:srgbClr val="000000"/>
                </a:solidFill>
              </a:rPr>
              <a:t>T</a:t>
            </a:r>
            <a:r>
              <a:rPr lang="en-US" dirty="0">
                <a:solidFill>
                  <a:srgbClr val="000000"/>
                </a:solidFill>
              </a:rPr>
              <a:t>he record which is incorrectly classified is given as the input for the next model. </a:t>
            </a:r>
            <a:endParaRPr lang="tr-TR" dirty="0">
              <a:solidFill>
                <a:srgbClr val="000000"/>
              </a:solidFill>
            </a:endParaRPr>
          </a:p>
          <a:p>
            <a:pPr marL="285750" indent="-285750">
              <a:buFont typeface="Courier New" panose="02070309020205020404" pitchFamily="49" charset="0"/>
              <a:buChar char="o"/>
            </a:pPr>
            <a:r>
              <a:rPr lang="en-US" dirty="0">
                <a:solidFill>
                  <a:srgbClr val="000000"/>
                </a:solidFill>
              </a:rPr>
              <a:t>This process is repeated until the specified condition is met. </a:t>
            </a:r>
            <a:endParaRPr lang="tr-TR" dirty="0">
              <a:solidFill>
                <a:srgbClr val="000000"/>
              </a:solidFill>
            </a:endParaRPr>
          </a:p>
          <a:p>
            <a:endParaRPr lang="tr-TR" dirty="0">
              <a:solidFill>
                <a:srgbClr val="000000"/>
              </a:solidFill>
            </a:endParaRPr>
          </a:p>
          <a:p>
            <a:r>
              <a:rPr lang="en-US" dirty="0">
                <a:solidFill>
                  <a:srgbClr val="000000"/>
                </a:solidFill>
              </a:rPr>
              <a:t>As you can see in the figure, there</a:t>
            </a:r>
            <a:r>
              <a:rPr lang="tr-TR" dirty="0">
                <a:solidFill>
                  <a:srgbClr val="000000"/>
                </a:solidFill>
              </a:rPr>
              <a:t> </a:t>
            </a:r>
            <a:r>
              <a:rPr lang="en-US" dirty="0">
                <a:solidFill>
                  <a:srgbClr val="000000"/>
                </a:solidFill>
              </a:rPr>
              <a:t>are </a:t>
            </a:r>
            <a:r>
              <a:rPr lang="tr-TR" i="1" dirty="0">
                <a:solidFill>
                  <a:srgbClr val="000000"/>
                </a:solidFill>
              </a:rPr>
              <a:t>N</a:t>
            </a:r>
            <a:r>
              <a:rPr lang="en-US" dirty="0">
                <a:solidFill>
                  <a:srgbClr val="000000"/>
                </a:solidFill>
              </a:rPr>
              <a:t> number of</a:t>
            </a:r>
            <a:r>
              <a:rPr lang="tr-TR" dirty="0">
                <a:solidFill>
                  <a:srgbClr val="000000"/>
                </a:solidFill>
              </a:rPr>
              <a:t> individual</a:t>
            </a:r>
            <a:r>
              <a:rPr lang="en-US" dirty="0">
                <a:solidFill>
                  <a:srgbClr val="000000"/>
                </a:solidFill>
              </a:rPr>
              <a:t> models made by taking the errors from the previous model. </a:t>
            </a:r>
            <a:endParaRPr lang="tr-TR" dirty="0">
              <a:solidFill>
                <a:srgbClr val="000000"/>
              </a:solidFill>
            </a:endParaRPr>
          </a:p>
          <a:p>
            <a:endParaRPr lang="tr-TR" dirty="0">
              <a:solidFill>
                <a:srgbClr val="000000"/>
              </a:solidFill>
            </a:endParaRPr>
          </a:p>
          <a:p>
            <a:r>
              <a:rPr lang="en-US" dirty="0">
                <a:solidFill>
                  <a:srgbClr val="000000"/>
                </a:solidFill>
              </a:rPr>
              <a:t>This is how boosting works.</a:t>
            </a:r>
            <a:r>
              <a:rPr lang="tr-TR" dirty="0">
                <a:solidFill>
                  <a:srgbClr val="000000"/>
                </a:solidFill>
              </a:rPr>
              <a:t>..</a:t>
            </a:r>
            <a:endParaRPr lang="de-DE" dirty="0"/>
          </a:p>
        </p:txBody>
      </p:sp>
    </p:spTree>
    <p:extLst>
      <p:ext uri="{BB962C8B-B14F-4D97-AF65-F5344CB8AC3E}">
        <p14:creationId xmlns:p14="http://schemas.microsoft.com/office/powerpoint/2010/main" val="41494134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64D7A4D6-A17C-48B3-AACE-7D3554CC5838}"/>
              </a:ext>
            </a:extLst>
          </p:cNvPr>
          <p:cNvSpPr/>
          <p:nvPr/>
        </p:nvSpPr>
        <p:spPr>
          <a:xfrm>
            <a:off x="228600" y="609600"/>
            <a:ext cx="8686800" cy="923330"/>
          </a:xfrm>
          <a:prstGeom prst="rect">
            <a:avLst/>
          </a:prstGeom>
        </p:spPr>
        <p:txBody>
          <a:bodyPr wrap="square">
            <a:spAutoFit/>
          </a:bodyPr>
          <a:lstStyle/>
          <a:p>
            <a:pPr marL="285750" indent="-285750">
              <a:buFont typeface="Symbol" panose="05050102010706020507" pitchFamily="18" charset="2"/>
              <a:buChar char="-"/>
            </a:pPr>
            <a:r>
              <a:rPr lang="de-DE" dirty="0"/>
              <a:t>In Random Forest, proper trees consist of a start node with several leaves nodes.</a:t>
            </a:r>
          </a:p>
          <a:p>
            <a:pPr marL="285750" indent="-285750">
              <a:buFont typeface="Symbol" panose="05050102010706020507" pitchFamily="18" charset="2"/>
              <a:buChar char="-"/>
            </a:pPr>
            <a:r>
              <a:rPr lang="de-DE" dirty="0"/>
              <a:t>Contrarily AdaBoost Algorithm let the trees only make a node with two leaves,</a:t>
            </a:r>
            <a:r>
              <a:rPr lang="tr-TR" dirty="0"/>
              <a:t> thus</a:t>
            </a:r>
            <a:r>
              <a:rPr lang="de-DE" dirty="0"/>
              <a:t>, name </a:t>
            </a:r>
            <a:r>
              <a:rPr lang="de-DE" i="1" dirty="0"/>
              <a:t>TREE </a:t>
            </a:r>
            <a:r>
              <a:rPr lang="de-DE" dirty="0"/>
              <a:t>changes </a:t>
            </a:r>
            <a:r>
              <a:rPr lang="tr-TR" dirty="0"/>
              <a:t>to </a:t>
            </a:r>
            <a:r>
              <a:rPr lang="de-DE" i="1" dirty="0"/>
              <a:t>STUMP</a:t>
            </a:r>
            <a:r>
              <a:rPr lang="tr-TR" i="1" dirty="0"/>
              <a:t>.</a:t>
            </a:r>
            <a:endParaRPr lang="de-DE" i="1" dirty="0"/>
          </a:p>
        </p:txBody>
      </p:sp>
      <p:pic>
        <p:nvPicPr>
          <p:cNvPr id="3" name="Picture 2">
            <a:extLst>
              <a:ext uri="{FF2B5EF4-FFF2-40B4-BE49-F238E27FC236}">
                <a16:creationId xmlns:a16="http://schemas.microsoft.com/office/drawing/2014/main" id="{AB13ECA3-C5A2-4E99-A166-45C492E791F1}"/>
              </a:ext>
            </a:extLst>
          </p:cNvPr>
          <p:cNvPicPr>
            <a:picLocks noChangeAspect="1"/>
          </p:cNvPicPr>
          <p:nvPr/>
        </p:nvPicPr>
        <p:blipFill>
          <a:blip r:embed="rId3"/>
          <a:stretch>
            <a:fillRect/>
          </a:stretch>
        </p:blipFill>
        <p:spPr>
          <a:xfrm>
            <a:off x="3333750" y="1752600"/>
            <a:ext cx="2476500" cy="1744807"/>
          </a:xfrm>
          <a:prstGeom prst="rect">
            <a:avLst/>
          </a:prstGeom>
        </p:spPr>
      </p:pic>
      <p:sp>
        <p:nvSpPr>
          <p:cNvPr id="4" name="Rectangle 3">
            <a:extLst>
              <a:ext uri="{FF2B5EF4-FFF2-40B4-BE49-F238E27FC236}">
                <a16:creationId xmlns:a16="http://schemas.microsoft.com/office/drawing/2014/main" id="{20BF1BCA-0137-45E2-A5C9-1C00E0205715}"/>
              </a:ext>
            </a:extLst>
          </p:cNvPr>
          <p:cNvSpPr/>
          <p:nvPr/>
        </p:nvSpPr>
        <p:spPr>
          <a:xfrm>
            <a:off x="3299114" y="3593966"/>
            <a:ext cx="2746265" cy="246221"/>
          </a:xfrm>
          <a:prstGeom prst="rect">
            <a:avLst/>
          </a:prstGeom>
        </p:spPr>
        <p:txBody>
          <a:bodyPr wrap="none">
            <a:spAutoFit/>
          </a:bodyPr>
          <a:lstStyle/>
          <a:p>
            <a:r>
              <a:rPr lang="tr-TR" sz="1000" dirty="0">
                <a:solidFill>
                  <a:srgbClr val="000000"/>
                </a:solidFill>
                <a:latin typeface="Lato"/>
              </a:rPr>
              <a:t>Figure shows </a:t>
            </a:r>
            <a:r>
              <a:rPr lang="en-US" sz="1000" dirty="0">
                <a:solidFill>
                  <a:srgbClr val="000000"/>
                </a:solidFill>
                <a:latin typeface="Lato"/>
              </a:rPr>
              <a:t>one node with only two leaves </a:t>
            </a:r>
            <a:endParaRPr lang="de-DE" sz="1000" dirty="0"/>
          </a:p>
        </p:txBody>
      </p:sp>
      <p:sp>
        <p:nvSpPr>
          <p:cNvPr id="6" name="Rectangle 5">
            <a:extLst>
              <a:ext uri="{FF2B5EF4-FFF2-40B4-BE49-F238E27FC236}">
                <a16:creationId xmlns:a16="http://schemas.microsoft.com/office/drawing/2014/main" id="{3946DF63-AEA0-4585-BE85-D88661A2DEAE}"/>
              </a:ext>
            </a:extLst>
          </p:cNvPr>
          <p:cNvSpPr/>
          <p:nvPr/>
        </p:nvSpPr>
        <p:spPr>
          <a:xfrm>
            <a:off x="232064" y="3940210"/>
            <a:ext cx="8683336" cy="646331"/>
          </a:xfrm>
          <a:prstGeom prst="rect">
            <a:avLst/>
          </a:prstGeom>
        </p:spPr>
        <p:txBody>
          <a:bodyPr wrap="square">
            <a:spAutoFit/>
          </a:bodyPr>
          <a:lstStyle/>
          <a:p>
            <a:pPr marL="285750" indent="-285750">
              <a:buFont typeface="Symbol" panose="05050102010706020507" pitchFamily="18" charset="2"/>
              <a:buChar char="-"/>
            </a:pPr>
            <a:r>
              <a:rPr lang="en-US" dirty="0"/>
              <a:t>The order of stumps is very important in AdaBoost. The error of the first stump influences how the other stump is made. Let’s understand this with an example. </a:t>
            </a:r>
            <a:endParaRPr lang="de-DE" dirty="0"/>
          </a:p>
        </p:txBody>
      </p:sp>
    </p:spTree>
    <p:extLst>
      <p:ext uri="{BB962C8B-B14F-4D97-AF65-F5344CB8AC3E}">
        <p14:creationId xmlns:p14="http://schemas.microsoft.com/office/powerpoint/2010/main" val="29989703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graphicFrame>
        <p:nvGraphicFramePr>
          <p:cNvPr id="3" name="Table 2">
            <a:extLst>
              <a:ext uri="{FF2B5EF4-FFF2-40B4-BE49-F238E27FC236}">
                <a16:creationId xmlns:a16="http://schemas.microsoft.com/office/drawing/2014/main" id="{FCBD9A3A-7C6B-4A68-BF02-8016C8B412E5}"/>
              </a:ext>
            </a:extLst>
          </p:cNvPr>
          <p:cNvGraphicFramePr>
            <a:graphicFrameLocks noGrp="1"/>
          </p:cNvGraphicFramePr>
          <p:nvPr>
            <p:extLst>
              <p:ext uri="{D42A27DB-BD31-4B8C-83A1-F6EECF244321}">
                <p14:modId xmlns:p14="http://schemas.microsoft.com/office/powerpoint/2010/main" val="3801360141"/>
              </p:ext>
            </p:extLst>
          </p:nvPr>
        </p:nvGraphicFramePr>
        <p:xfrm>
          <a:off x="2552700" y="685800"/>
          <a:ext cx="4038600" cy="1097280"/>
        </p:xfrm>
        <a:graphic>
          <a:graphicData uri="http://schemas.openxmlformats.org/drawingml/2006/table">
            <a:tbl>
              <a:tblPr/>
              <a:tblGrid>
                <a:gridCol w="825500">
                  <a:extLst>
                    <a:ext uri="{9D8B030D-6E8A-4147-A177-3AD203B41FA5}">
                      <a16:colId xmlns:a16="http://schemas.microsoft.com/office/drawing/2014/main" val="4144358917"/>
                    </a:ext>
                  </a:extLst>
                </a:gridCol>
                <a:gridCol w="596900">
                  <a:extLst>
                    <a:ext uri="{9D8B030D-6E8A-4147-A177-3AD203B41FA5}">
                      <a16:colId xmlns:a16="http://schemas.microsoft.com/office/drawing/2014/main" val="681184512"/>
                    </a:ext>
                  </a:extLst>
                </a:gridCol>
                <a:gridCol w="596900">
                  <a:extLst>
                    <a:ext uri="{9D8B030D-6E8A-4147-A177-3AD203B41FA5}">
                      <a16:colId xmlns:a16="http://schemas.microsoft.com/office/drawing/2014/main" val="1619491557"/>
                    </a:ext>
                  </a:extLst>
                </a:gridCol>
                <a:gridCol w="596900">
                  <a:extLst>
                    <a:ext uri="{9D8B030D-6E8A-4147-A177-3AD203B41FA5}">
                      <a16:colId xmlns:a16="http://schemas.microsoft.com/office/drawing/2014/main" val="924486845"/>
                    </a:ext>
                  </a:extLst>
                </a:gridCol>
                <a:gridCol w="482600">
                  <a:extLst>
                    <a:ext uri="{9D8B030D-6E8A-4147-A177-3AD203B41FA5}">
                      <a16:colId xmlns:a16="http://schemas.microsoft.com/office/drawing/2014/main" val="2625298744"/>
                    </a:ext>
                  </a:extLst>
                </a:gridCol>
                <a:gridCol w="939800">
                  <a:extLst>
                    <a:ext uri="{9D8B030D-6E8A-4147-A177-3AD203B41FA5}">
                      <a16:colId xmlns:a16="http://schemas.microsoft.com/office/drawing/2014/main" val="2212109983"/>
                    </a:ext>
                  </a:extLst>
                </a:gridCol>
              </a:tblGrid>
              <a:tr h="182880">
                <a:tc>
                  <a:txBody>
                    <a:bodyPr/>
                    <a:lstStyle/>
                    <a:p>
                      <a:pPr algn="l" fontAlgn="b"/>
                      <a:r>
                        <a:rPr lang="de-DE" sz="1100" b="1" i="0" u="none" strike="noStrike">
                          <a:solidFill>
                            <a:srgbClr val="000000"/>
                          </a:solidFill>
                          <a:effectLst/>
                          <a:latin typeface="Calibri" panose="020F0502020204030204" pitchFamily="34" charset="0"/>
                        </a:rPr>
                        <a:t>Row Number</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1" i="0" u="none" strike="noStrike">
                          <a:solidFill>
                            <a:srgbClr val="000000"/>
                          </a:solidFill>
                          <a:effectLst/>
                          <a:latin typeface="Calibri" panose="020F0502020204030204" pitchFamily="34" charset="0"/>
                        </a:rPr>
                        <a:t>Feature 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1" i="0" u="none" strike="noStrike">
                          <a:solidFill>
                            <a:srgbClr val="000000"/>
                          </a:solidFill>
                          <a:effectLst/>
                          <a:latin typeface="Calibri" panose="020F0502020204030204" pitchFamily="34" charset="0"/>
                        </a:rPr>
                        <a:t>Feature 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1" i="0" u="none" strike="noStrike">
                          <a:solidFill>
                            <a:srgbClr val="000000"/>
                          </a:solidFill>
                          <a:effectLst/>
                          <a:latin typeface="Calibri" panose="020F0502020204030204" pitchFamily="34" charset="0"/>
                        </a:rPr>
                        <a:t>Feature 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1" i="0" u="none" strike="noStrike">
                          <a:solidFill>
                            <a:srgbClr val="000000"/>
                          </a:solidFill>
                          <a:effectLst/>
                          <a:latin typeface="Calibri" panose="020F0502020204030204" pitchFamily="34" charset="0"/>
                        </a:rPr>
                        <a:t>Output</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1" i="0" u="none" strike="noStrike">
                          <a:solidFill>
                            <a:srgbClr val="000000"/>
                          </a:solidFill>
                          <a:effectLst/>
                          <a:latin typeface="Calibri" panose="020F0502020204030204" pitchFamily="34" charset="0"/>
                        </a:rPr>
                        <a:t>Sample Weight</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85641469"/>
                  </a:ext>
                </a:extLst>
              </a:tr>
              <a:tr h="182880">
                <a:tc>
                  <a:txBody>
                    <a:bodyPr/>
                    <a:lstStyle/>
                    <a:p>
                      <a:pPr algn="r" fontAlgn="b"/>
                      <a:r>
                        <a:rPr lang="de-DE" sz="1100" b="0" i="0" u="none" strike="noStrike">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Yes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0227633"/>
                  </a:ext>
                </a:extLst>
              </a:tr>
              <a:tr h="182880">
                <a:tc>
                  <a:txBody>
                    <a:bodyPr/>
                    <a:lstStyle/>
                    <a:p>
                      <a:pPr algn="r" fontAlgn="b"/>
                      <a:r>
                        <a:rPr lang="de-DE" sz="1100" b="0" i="0" u="none" strike="noStrike">
                          <a:solidFill>
                            <a:srgbClr val="000000"/>
                          </a:solidFill>
                          <a:effectLst/>
                          <a:latin typeface="Calibri" panose="020F0502020204030204" pitchFamily="34" charset="0"/>
                        </a:rPr>
                        <a:t>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Yes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46206352"/>
                  </a:ext>
                </a:extLst>
              </a:tr>
              <a:tr h="182880">
                <a:tc>
                  <a:txBody>
                    <a:bodyPr/>
                    <a:lstStyle/>
                    <a:p>
                      <a:pPr algn="r" fontAlgn="b"/>
                      <a:r>
                        <a:rPr lang="de-DE" sz="1100" b="0" i="0" u="none" strike="noStrike">
                          <a:solidFill>
                            <a:srgbClr val="000000"/>
                          </a:solidFill>
                          <a:effectLst/>
                          <a:latin typeface="Calibri" panose="020F0502020204030204" pitchFamily="34" charset="0"/>
                        </a:rPr>
                        <a:t>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No</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17266104"/>
                  </a:ext>
                </a:extLst>
              </a:tr>
              <a:tr h="182880">
                <a:tc>
                  <a:txBody>
                    <a:bodyPr/>
                    <a:lstStyle/>
                    <a:p>
                      <a:pPr algn="r" fontAlgn="b"/>
                      <a:r>
                        <a:rPr lang="de-DE" sz="1100" b="0" i="0" u="none" strike="noStrike">
                          <a:solidFill>
                            <a:srgbClr val="000000"/>
                          </a:solidFill>
                          <a:effectLst/>
                          <a:latin typeface="Calibri" panose="020F0502020204030204" pitchFamily="34" charset="0"/>
                        </a:rPr>
                        <a:t>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No</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30518302"/>
                  </a:ext>
                </a:extLst>
              </a:tr>
              <a:tr h="182880">
                <a:tc>
                  <a:txBody>
                    <a:bodyPr/>
                    <a:lstStyle/>
                    <a:p>
                      <a:pPr algn="r" fontAlgn="b"/>
                      <a:r>
                        <a:rPr lang="de-DE" sz="1100" b="0" i="0" u="none" strike="noStrike">
                          <a:solidFill>
                            <a:srgbClr val="000000"/>
                          </a:solidFill>
                          <a:effectLst/>
                          <a:latin typeface="Calibri" panose="020F0502020204030204" pitchFamily="34" charset="0"/>
                        </a:rPr>
                        <a:t>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Yes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dirty="0">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0344605"/>
                  </a:ext>
                </a:extLst>
              </a:tr>
            </a:tbl>
          </a:graphicData>
        </a:graphic>
      </p:graphicFrame>
      <p:sp>
        <p:nvSpPr>
          <p:cNvPr id="4" name="Rectangle 3">
            <a:extLst>
              <a:ext uri="{FF2B5EF4-FFF2-40B4-BE49-F238E27FC236}">
                <a16:creationId xmlns:a16="http://schemas.microsoft.com/office/drawing/2014/main" id="{F532CA56-D7F5-4AA2-80D7-E00506E0F115}"/>
              </a:ext>
            </a:extLst>
          </p:cNvPr>
          <p:cNvSpPr/>
          <p:nvPr/>
        </p:nvSpPr>
        <p:spPr>
          <a:xfrm>
            <a:off x="228600" y="1981200"/>
            <a:ext cx="8610600" cy="3693319"/>
          </a:xfrm>
          <a:prstGeom prst="rect">
            <a:avLst/>
          </a:prstGeom>
        </p:spPr>
        <p:txBody>
          <a:bodyPr wrap="square">
            <a:spAutoFit/>
          </a:bodyPr>
          <a:lstStyle/>
          <a:p>
            <a:r>
              <a:rPr lang="tr-TR" dirty="0">
                <a:solidFill>
                  <a:srgbClr val="000000"/>
                </a:solidFill>
              </a:rPr>
              <a:t>Figure shows:</a:t>
            </a:r>
          </a:p>
          <a:p>
            <a:pPr marL="285750" indent="-285750">
              <a:buFont typeface="Symbol" panose="05050102010706020507" pitchFamily="18" charset="2"/>
              <a:buChar char="-"/>
            </a:pPr>
            <a:r>
              <a:rPr lang="tr-TR" dirty="0">
                <a:solidFill>
                  <a:srgbClr val="000000"/>
                </a:solidFill>
              </a:rPr>
              <a:t>A</a:t>
            </a:r>
            <a:r>
              <a:rPr lang="en-US" dirty="0">
                <a:solidFill>
                  <a:srgbClr val="000000"/>
                </a:solidFill>
              </a:rPr>
              <a:t> sample dataset that consists of only three features, and the output is in categorical form. </a:t>
            </a:r>
            <a:endParaRPr lang="tr-TR" dirty="0">
              <a:solidFill>
                <a:srgbClr val="000000"/>
              </a:solidFill>
            </a:endParaRPr>
          </a:p>
          <a:p>
            <a:pPr marL="285750" indent="-285750">
              <a:buFont typeface="Symbol" panose="05050102010706020507" pitchFamily="18" charset="2"/>
              <a:buChar char="-"/>
            </a:pPr>
            <a:r>
              <a:rPr lang="en-US" dirty="0">
                <a:solidFill>
                  <a:srgbClr val="000000"/>
                </a:solidFill>
              </a:rPr>
              <a:t>The image shows the actual representation of the dataset. </a:t>
            </a:r>
            <a:endParaRPr lang="tr-TR" dirty="0">
              <a:solidFill>
                <a:srgbClr val="000000"/>
              </a:solidFill>
            </a:endParaRPr>
          </a:p>
          <a:p>
            <a:pPr marL="285750" indent="-285750">
              <a:buFont typeface="Symbol" panose="05050102010706020507" pitchFamily="18" charset="2"/>
              <a:buChar char="-"/>
            </a:pPr>
            <a:r>
              <a:rPr lang="en-US" dirty="0">
                <a:solidFill>
                  <a:srgbClr val="000000"/>
                </a:solidFill>
              </a:rPr>
              <a:t>As the output is in</a:t>
            </a:r>
            <a:r>
              <a:rPr lang="tr-TR" dirty="0">
                <a:solidFill>
                  <a:srgbClr val="000000"/>
                </a:solidFill>
              </a:rPr>
              <a:t> </a:t>
            </a:r>
            <a:r>
              <a:rPr lang="en-US" dirty="0">
                <a:solidFill>
                  <a:srgbClr val="000000"/>
                </a:solidFill>
              </a:rPr>
              <a:t>binary/categorical form, it becomes a classification problem. </a:t>
            </a:r>
            <a:endParaRPr lang="tr-TR" dirty="0">
              <a:solidFill>
                <a:srgbClr val="000000"/>
              </a:solidFill>
            </a:endParaRPr>
          </a:p>
          <a:p>
            <a:pPr marL="285750" indent="-285750">
              <a:buFont typeface="Symbol" panose="05050102010706020507" pitchFamily="18" charset="2"/>
              <a:buChar char="-"/>
            </a:pPr>
            <a:r>
              <a:rPr lang="en-US" dirty="0">
                <a:solidFill>
                  <a:srgbClr val="000000"/>
                </a:solidFill>
              </a:rPr>
              <a:t>In real life, the dataset can have any number of records and features in it. </a:t>
            </a:r>
            <a:endParaRPr lang="tr-TR" dirty="0">
              <a:solidFill>
                <a:srgbClr val="000000"/>
              </a:solidFill>
            </a:endParaRPr>
          </a:p>
          <a:p>
            <a:pPr marL="285750" indent="-285750">
              <a:buFont typeface="Symbol" panose="05050102010706020507" pitchFamily="18" charset="2"/>
              <a:buChar char="-"/>
            </a:pPr>
            <a:r>
              <a:rPr lang="en-US" dirty="0">
                <a:solidFill>
                  <a:srgbClr val="000000"/>
                </a:solidFill>
              </a:rPr>
              <a:t>Let us consider 5 datasets for explanation purposes. </a:t>
            </a:r>
            <a:endParaRPr lang="tr-TR" dirty="0">
              <a:solidFill>
                <a:srgbClr val="000000"/>
              </a:solidFill>
            </a:endParaRPr>
          </a:p>
          <a:p>
            <a:pPr marL="285750" indent="-285750">
              <a:buFont typeface="Symbol" panose="05050102010706020507" pitchFamily="18" charset="2"/>
              <a:buChar char="-"/>
            </a:pPr>
            <a:r>
              <a:rPr lang="en-US" dirty="0">
                <a:solidFill>
                  <a:srgbClr val="000000"/>
                </a:solidFill>
              </a:rPr>
              <a:t>The output is in categorical form and, here it’s </a:t>
            </a:r>
            <a:r>
              <a:rPr lang="en-US" i="1" dirty="0">
                <a:solidFill>
                  <a:srgbClr val="000000"/>
                </a:solidFill>
              </a:rPr>
              <a:t>Yes</a:t>
            </a:r>
            <a:r>
              <a:rPr lang="en-US" dirty="0">
                <a:solidFill>
                  <a:srgbClr val="000000"/>
                </a:solidFill>
              </a:rPr>
              <a:t> or </a:t>
            </a:r>
            <a:r>
              <a:rPr lang="en-US" i="1" dirty="0">
                <a:solidFill>
                  <a:srgbClr val="000000"/>
                </a:solidFill>
              </a:rPr>
              <a:t>No</a:t>
            </a:r>
            <a:r>
              <a:rPr lang="en-US" dirty="0">
                <a:solidFill>
                  <a:srgbClr val="000000"/>
                </a:solidFill>
              </a:rPr>
              <a:t>. </a:t>
            </a:r>
            <a:endParaRPr lang="tr-TR" dirty="0">
              <a:solidFill>
                <a:srgbClr val="000000"/>
              </a:solidFill>
            </a:endParaRPr>
          </a:p>
          <a:p>
            <a:pPr marL="285750" indent="-285750">
              <a:buFont typeface="Symbol" panose="05050102010706020507" pitchFamily="18" charset="2"/>
              <a:buChar char="-"/>
            </a:pPr>
            <a:r>
              <a:rPr lang="en-US" dirty="0">
                <a:solidFill>
                  <a:srgbClr val="000000"/>
                </a:solidFill>
              </a:rPr>
              <a:t>All these records will get a sample weight. </a:t>
            </a:r>
            <a:endParaRPr lang="tr-TR" dirty="0">
              <a:solidFill>
                <a:srgbClr val="000000"/>
              </a:solidFill>
            </a:endParaRPr>
          </a:p>
          <a:p>
            <a:pPr marL="285750" indent="-285750">
              <a:buFont typeface="Symbol" panose="05050102010706020507" pitchFamily="18" charset="2"/>
              <a:buChar char="-"/>
            </a:pPr>
            <a:r>
              <a:rPr lang="en-US" dirty="0">
                <a:solidFill>
                  <a:srgbClr val="000000"/>
                </a:solidFill>
              </a:rPr>
              <a:t>To assign some sample weight, the formula used is</a:t>
            </a:r>
            <a:endParaRPr lang="tr-TR" dirty="0">
              <a:solidFill>
                <a:srgbClr val="000000"/>
              </a:solidFill>
            </a:endParaRPr>
          </a:p>
          <a:p>
            <a:r>
              <a:rPr lang="tr-TR" b="1" dirty="0">
                <a:solidFill>
                  <a:srgbClr val="000000"/>
                </a:solidFill>
              </a:rPr>
              <a:t>			</a:t>
            </a:r>
            <a:r>
              <a:rPr lang="en-US" b="1" dirty="0">
                <a:solidFill>
                  <a:srgbClr val="000000"/>
                </a:solidFill>
              </a:rPr>
              <a:t>W=1/N</a:t>
            </a:r>
            <a:r>
              <a:rPr lang="en-US" dirty="0">
                <a:solidFill>
                  <a:srgbClr val="000000"/>
                </a:solidFill>
              </a:rPr>
              <a:t> </a:t>
            </a:r>
            <a:r>
              <a:rPr lang="tr-TR" dirty="0">
                <a:solidFill>
                  <a:srgbClr val="000000"/>
                </a:solidFill>
              </a:rPr>
              <a:t>  ,</a:t>
            </a:r>
            <a:r>
              <a:rPr lang="en-US" b="1" dirty="0">
                <a:solidFill>
                  <a:srgbClr val="000000"/>
                </a:solidFill>
              </a:rPr>
              <a:t>N</a:t>
            </a:r>
            <a:r>
              <a:rPr lang="en-US" dirty="0">
                <a:solidFill>
                  <a:srgbClr val="000000"/>
                </a:solidFill>
              </a:rPr>
              <a:t> is the number of records. </a:t>
            </a:r>
            <a:endParaRPr lang="tr-TR" dirty="0">
              <a:solidFill>
                <a:srgbClr val="000000"/>
              </a:solidFill>
            </a:endParaRPr>
          </a:p>
          <a:p>
            <a:pPr marL="285750" indent="-285750">
              <a:buFont typeface="Symbol" panose="05050102010706020507" pitchFamily="18" charset="2"/>
              <a:buChar char="-"/>
            </a:pPr>
            <a:r>
              <a:rPr lang="en-US" dirty="0">
                <a:solidFill>
                  <a:srgbClr val="000000"/>
                </a:solidFill>
              </a:rPr>
              <a:t>In this dataset, there are only 5 records, so the sample weight becomes </a:t>
            </a:r>
            <a:r>
              <a:rPr lang="en-US" b="1" dirty="0">
                <a:solidFill>
                  <a:srgbClr val="000000"/>
                </a:solidFill>
              </a:rPr>
              <a:t>1/5</a:t>
            </a:r>
            <a:r>
              <a:rPr lang="en-US" dirty="0">
                <a:solidFill>
                  <a:srgbClr val="000000"/>
                </a:solidFill>
              </a:rPr>
              <a:t> initially.</a:t>
            </a:r>
            <a:endParaRPr lang="tr-TR" dirty="0">
              <a:solidFill>
                <a:srgbClr val="000000"/>
              </a:solidFill>
            </a:endParaRPr>
          </a:p>
          <a:p>
            <a:pPr marL="285750" indent="-285750">
              <a:buFont typeface="Symbol" panose="05050102010706020507" pitchFamily="18" charset="2"/>
              <a:buChar char="-"/>
            </a:pPr>
            <a:r>
              <a:rPr lang="en-US" dirty="0">
                <a:solidFill>
                  <a:srgbClr val="000000"/>
                </a:solidFill>
              </a:rPr>
              <a:t>Every record gets the same weight. In this case, it’s 1/5. </a:t>
            </a:r>
            <a:endParaRPr lang="de-DE" dirty="0"/>
          </a:p>
        </p:txBody>
      </p:sp>
    </p:spTree>
    <p:extLst>
      <p:ext uri="{BB962C8B-B14F-4D97-AF65-F5344CB8AC3E}">
        <p14:creationId xmlns:p14="http://schemas.microsoft.com/office/powerpoint/2010/main" val="19067781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A0F7A01E-83FB-4EF4-8509-71AA11B2C47F}"/>
              </a:ext>
            </a:extLst>
          </p:cNvPr>
          <p:cNvSpPr/>
          <p:nvPr/>
        </p:nvSpPr>
        <p:spPr>
          <a:xfrm>
            <a:off x="152400" y="609600"/>
            <a:ext cx="3809697" cy="369332"/>
          </a:xfrm>
          <a:prstGeom prst="rect">
            <a:avLst/>
          </a:prstGeom>
        </p:spPr>
        <p:txBody>
          <a:bodyPr wrap="none">
            <a:spAutoFit/>
          </a:bodyPr>
          <a:lstStyle/>
          <a:p>
            <a:r>
              <a:rPr lang="en-US" b="1" dirty="0">
                <a:solidFill>
                  <a:srgbClr val="111111"/>
                </a:solidFill>
              </a:rPr>
              <a:t>Step 1 – Creating First Base Learner</a:t>
            </a:r>
            <a:endParaRPr lang="en-US" b="0" i="0" dirty="0">
              <a:solidFill>
                <a:srgbClr val="111111"/>
              </a:solidFill>
              <a:effectLst/>
            </a:endParaRPr>
          </a:p>
        </p:txBody>
      </p:sp>
      <p:sp>
        <p:nvSpPr>
          <p:cNvPr id="3" name="Rectangle 2">
            <a:extLst>
              <a:ext uri="{FF2B5EF4-FFF2-40B4-BE49-F238E27FC236}">
                <a16:creationId xmlns:a16="http://schemas.microsoft.com/office/drawing/2014/main" id="{EF6EC9FD-13CC-4B63-B472-B6212805F710}"/>
              </a:ext>
            </a:extLst>
          </p:cNvPr>
          <p:cNvSpPr/>
          <p:nvPr/>
        </p:nvSpPr>
        <p:spPr>
          <a:xfrm>
            <a:off x="152400" y="978932"/>
            <a:ext cx="8686800" cy="3539430"/>
          </a:xfrm>
          <a:prstGeom prst="rect">
            <a:avLst/>
          </a:prstGeom>
        </p:spPr>
        <p:txBody>
          <a:bodyPr wrap="square">
            <a:spAutoFit/>
          </a:bodyPr>
          <a:lstStyle/>
          <a:p>
            <a:pPr marL="285750" indent="-285750">
              <a:buFont typeface="Symbol" panose="05050102010706020507" pitchFamily="18" charset="2"/>
              <a:buChar char="-"/>
            </a:pPr>
            <a:r>
              <a:rPr lang="en-US" sz="1600" dirty="0">
                <a:solidFill>
                  <a:srgbClr val="000000"/>
                </a:solidFill>
              </a:rPr>
              <a:t>The algorithm takes the first feature, i.e., feature 1, and creates the first stump f1. </a:t>
            </a:r>
            <a:endParaRPr lang="tr-TR" sz="1600" dirty="0">
              <a:solidFill>
                <a:srgbClr val="000000"/>
              </a:solidFill>
            </a:endParaRPr>
          </a:p>
          <a:p>
            <a:pPr marL="285750" indent="-285750">
              <a:buFont typeface="Symbol" panose="05050102010706020507" pitchFamily="18" charset="2"/>
              <a:buChar char="-"/>
            </a:pPr>
            <a:r>
              <a:rPr lang="en-US" sz="1600" dirty="0">
                <a:solidFill>
                  <a:srgbClr val="000000"/>
                </a:solidFill>
              </a:rPr>
              <a:t>It will create the same number of stumps as the number of features. Here, it will create 3 stumps as there are only 3 features in this dataset. </a:t>
            </a:r>
            <a:endParaRPr lang="tr-TR" sz="1600" dirty="0">
              <a:solidFill>
                <a:srgbClr val="000000"/>
              </a:solidFill>
            </a:endParaRPr>
          </a:p>
          <a:p>
            <a:pPr marL="285750" indent="-285750">
              <a:buFont typeface="Symbol" panose="05050102010706020507" pitchFamily="18" charset="2"/>
              <a:buChar char="-"/>
            </a:pPr>
            <a:r>
              <a:rPr lang="en-US" sz="1600" dirty="0">
                <a:solidFill>
                  <a:srgbClr val="000000"/>
                </a:solidFill>
              </a:rPr>
              <a:t>From all these stumps it will create three decision trees </a:t>
            </a:r>
            <a:r>
              <a:rPr lang="tr-TR" sz="1600" dirty="0">
                <a:solidFill>
                  <a:srgbClr val="000000"/>
                </a:solidFill>
              </a:rPr>
              <a:t>(stumps). </a:t>
            </a:r>
          </a:p>
          <a:p>
            <a:pPr marL="285750" indent="-285750">
              <a:buFont typeface="Symbol" panose="05050102010706020507" pitchFamily="18" charset="2"/>
              <a:buChar char="-"/>
            </a:pPr>
            <a:r>
              <a:rPr lang="en-US" sz="1600" dirty="0">
                <a:solidFill>
                  <a:srgbClr val="000000"/>
                </a:solidFill>
              </a:rPr>
              <a:t>Out of these 3 models, the algorithm selects only one. </a:t>
            </a:r>
            <a:endParaRPr lang="tr-TR" sz="1600" dirty="0">
              <a:solidFill>
                <a:srgbClr val="000000"/>
              </a:solidFill>
            </a:endParaRPr>
          </a:p>
          <a:p>
            <a:pPr marL="285750" indent="-285750">
              <a:buFont typeface="Symbol" panose="05050102010706020507" pitchFamily="18" charset="2"/>
              <a:buChar char="-"/>
            </a:pPr>
            <a:r>
              <a:rPr lang="en-US" sz="1600" dirty="0">
                <a:solidFill>
                  <a:srgbClr val="000000"/>
                </a:solidFill>
              </a:rPr>
              <a:t>For selecting a base learner, there are two properties, those are, Gini and Entropy. We must calculate Gini or Entropy the same way it is calculated for decision trees. </a:t>
            </a:r>
            <a:endParaRPr lang="tr-TR" sz="1600" dirty="0">
              <a:solidFill>
                <a:srgbClr val="000000"/>
              </a:solidFill>
            </a:endParaRPr>
          </a:p>
          <a:p>
            <a:pPr marL="285750" indent="-285750">
              <a:buFont typeface="Symbol" panose="05050102010706020507" pitchFamily="18" charset="2"/>
              <a:buChar char="-"/>
            </a:pPr>
            <a:r>
              <a:rPr lang="en-US" sz="1600" dirty="0">
                <a:solidFill>
                  <a:srgbClr val="000000"/>
                </a:solidFill>
              </a:rPr>
              <a:t>The stump that has </a:t>
            </a:r>
            <a:r>
              <a:rPr lang="en-US" sz="1600" u="sng" dirty="0">
                <a:solidFill>
                  <a:srgbClr val="000000"/>
                </a:solidFill>
              </a:rPr>
              <a:t>the least </a:t>
            </a:r>
            <a:r>
              <a:rPr lang="tr-TR" sz="1600" u="sng" dirty="0">
                <a:solidFill>
                  <a:srgbClr val="000000"/>
                </a:solidFill>
              </a:rPr>
              <a:t>gini index</a:t>
            </a:r>
            <a:r>
              <a:rPr lang="en-US" sz="1600" dirty="0">
                <a:solidFill>
                  <a:srgbClr val="000000"/>
                </a:solidFill>
              </a:rPr>
              <a:t> will be the first base learner. </a:t>
            </a:r>
            <a:endParaRPr lang="tr-TR" sz="1600" dirty="0">
              <a:solidFill>
                <a:srgbClr val="000000"/>
              </a:solidFill>
            </a:endParaRPr>
          </a:p>
          <a:p>
            <a:pPr marL="285750" indent="-285750">
              <a:buFont typeface="Symbol" panose="05050102010706020507" pitchFamily="18" charset="2"/>
              <a:buChar char="-"/>
            </a:pPr>
            <a:endParaRPr lang="tr-TR" sz="1600" dirty="0">
              <a:solidFill>
                <a:srgbClr val="000000"/>
              </a:solidFill>
            </a:endParaRPr>
          </a:p>
          <a:p>
            <a:r>
              <a:rPr lang="en-US" sz="1600" dirty="0">
                <a:solidFill>
                  <a:srgbClr val="000000"/>
                </a:solidFill>
              </a:rPr>
              <a:t>In the below figure, all the 3 stumps can be made with 3 features. The number below the leaves represents the correctly and incorrectly classified records. By using these records, the Gini or entropy index is calculated. The stump that has the least entropy or Gini will be selected for the base learner. Let’s assume that the entropy index is the least for stump 1. So, let’s take stump 1, i.e., feature 1 as our first base learner.</a:t>
            </a:r>
            <a:endParaRPr lang="de-DE" sz="1600" dirty="0"/>
          </a:p>
        </p:txBody>
      </p:sp>
    </p:spTree>
    <p:extLst>
      <p:ext uri="{BB962C8B-B14F-4D97-AF65-F5344CB8AC3E}">
        <p14:creationId xmlns:p14="http://schemas.microsoft.com/office/powerpoint/2010/main" val="17845587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graphicFrame>
        <p:nvGraphicFramePr>
          <p:cNvPr id="3" name="Table 2">
            <a:extLst>
              <a:ext uri="{FF2B5EF4-FFF2-40B4-BE49-F238E27FC236}">
                <a16:creationId xmlns:a16="http://schemas.microsoft.com/office/drawing/2014/main" id="{3D6AB5DA-943F-41E8-B428-C9D04EF75086}"/>
              </a:ext>
            </a:extLst>
          </p:cNvPr>
          <p:cNvGraphicFramePr>
            <a:graphicFrameLocks noGrp="1"/>
          </p:cNvGraphicFramePr>
          <p:nvPr>
            <p:extLst>
              <p:ext uri="{D42A27DB-BD31-4B8C-83A1-F6EECF244321}">
                <p14:modId xmlns:p14="http://schemas.microsoft.com/office/powerpoint/2010/main" val="757285760"/>
              </p:ext>
            </p:extLst>
          </p:nvPr>
        </p:nvGraphicFramePr>
        <p:xfrm>
          <a:off x="2552700" y="2848854"/>
          <a:ext cx="4038600" cy="1097280"/>
        </p:xfrm>
        <a:graphic>
          <a:graphicData uri="http://schemas.openxmlformats.org/drawingml/2006/table">
            <a:tbl>
              <a:tblPr/>
              <a:tblGrid>
                <a:gridCol w="825500">
                  <a:extLst>
                    <a:ext uri="{9D8B030D-6E8A-4147-A177-3AD203B41FA5}">
                      <a16:colId xmlns:a16="http://schemas.microsoft.com/office/drawing/2014/main" val="2714133889"/>
                    </a:ext>
                  </a:extLst>
                </a:gridCol>
                <a:gridCol w="596900">
                  <a:extLst>
                    <a:ext uri="{9D8B030D-6E8A-4147-A177-3AD203B41FA5}">
                      <a16:colId xmlns:a16="http://schemas.microsoft.com/office/drawing/2014/main" val="2520510460"/>
                    </a:ext>
                  </a:extLst>
                </a:gridCol>
                <a:gridCol w="596900">
                  <a:extLst>
                    <a:ext uri="{9D8B030D-6E8A-4147-A177-3AD203B41FA5}">
                      <a16:colId xmlns:a16="http://schemas.microsoft.com/office/drawing/2014/main" val="1975356367"/>
                    </a:ext>
                  </a:extLst>
                </a:gridCol>
                <a:gridCol w="596900">
                  <a:extLst>
                    <a:ext uri="{9D8B030D-6E8A-4147-A177-3AD203B41FA5}">
                      <a16:colId xmlns:a16="http://schemas.microsoft.com/office/drawing/2014/main" val="2361959793"/>
                    </a:ext>
                  </a:extLst>
                </a:gridCol>
                <a:gridCol w="482600">
                  <a:extLst>
                    <a:ext uri="{9D8B030D-6E8A-4147-A177-3AD203B41FA5}">
                      <a16:colId xmlns:a16="http://schemas.microsoft.com/office/drawing/2014/main" val="4038269793"/>
                    </a:ext>
                  </a:extLst>
                </a:gridCol>
                <a:gridCol w="939800">
                  <a:extLst>
                    <a:ext uri="{9D8B030D-6E8A-4147-A177-3AD203B41FA5}">
                      <a16:colId xmlns:a16="http://schemas.microsoft.com/office/drawing/2014/main" val="4312706"/>
                    </a:ext>
                  </a:extLst>
                </a:gridCol>
              </a:tblGrid>
              <a:tr h="182880">
                <a:tc>
                  <a:txBody>
                    <a:bodyPr/>
                    <a:lstStyle/>
                    <a:p>
                      <a:pPr algn="l" fontAlgn="b"/>
                      <a:r>
                        <a:rPr lang="de-DE" sz="1100" b="1" i="0" u="none" strike="noStrike">
                          <a:solidFill>
                            <a:srgbClr val="000000"/>
                          </a:solidFill>
                          <a:effectLst/>
                          <a:latin typeface="Calibri" panose="020F0502020204030204" pitchFamily="34" charset="0"/>
                        </a:rPr>
                        <a:t>Row Number</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1" i="0" u="none" strike="noStrike">
                          <a:solidFill>
                            <a:srgbClr val="000000"/>
                          </a:solidFill>
                          <a:effectLst/>
                          <a:latin typeface="Calibri" panose="020F0502020204030204" pitchFamily="34" charset="0"/>
                        </a:rPr>
                        <a:t>Feature 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1" i="0" u="none" strike="noStrike">
                          <a:solidFill>
                            <a:srgbClr val="000000"/>
                          </a:solidFill>
                          <a:effectLst/>
                          <a:latin typeface="Calibri" panose="020F0502020204030204" pitchFamily="34" charset="0"/>
                        </a:rPr>
                        <a:t>Feature 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1" i="0" u="none" strike="noStrike">
                          <a:solidFill>
                            <a:srgbClr val="000000"/>
                          </a:solidFill>
                          <a:effectLst/>
                          <a:latin typeface="Calibri" panose="020F0502020204030204" pitchFamily="34" charset="0"/>
                        </a:rPr>
                        <a:t>Feature 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1" i="0" u="none" strike="noStrike">
                          <a:solidFill>
                            <a:srgbClr val="000000"/>
                          </a:solidFill>
                          <a:effectLst/>
                          <a:latin typeface="Calibri" panose="020F0502020204030204" pitchFamily="34" charset="0"/>
                        </a:rPr>
                        <a:t>Output</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1" i="0" u="none" strike="noStrike">
                          <a:solidFill>
                            <a:srgbClr val="000000"/>
                          </a:solidFill>
                          <a:effectLst/>
                          <a:latin typeface="Calibri" panose="020F0502020204030204" pitchFamily="34" charset="0"/>
                        </a:rPr>
                        <a:t>Sample Weight</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77636"/>
                  </a:ext>
                </a:extLst>
              </a:tr>
              <a:tr h="182880">
                <a:tc>
                  <a:txBody>
                    <a:bodyPr/>
                    <a:lstStyle/>
                    <a:p>
                      <a:pPr algn="r" fontAlgn="b"/>
                      <a:r>
                        <a:rPr lang="de-DE" sz="1100" b="0" i="0" u="none" strike="noStrike">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Yes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19133397"/>
                  </a:ext>
                </a:extLst>
              </a:tr>
              <a:tr h="182880">
                <a:tc>
                  <a:txBody>
                    <a:bodyPr/>
                    <a:lstStyle/>
                    <a:p>
                      <a:pPr algn="r" fontAlgn="b"/>
                      <a:r>
                        <a:rPr lang="de-DE" sz="1100" b="0" i="0" u="none" strike="noStrike">
                          <a:solidFill>
                            <a:srgbClr val="FF0000"/>
                          </a:solidFill>
                          <a:effectLst/>
                          <a:latin typeface="Calibri" panose="020F0502020204030204" pitchFamily="34" charset="0"/>
                        </a:rPr>
                        <a:t>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FF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FF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FF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FF0000"/>
                          </a:solidFill>
                          <a:effectLst/>
                          <a:latin typeface="Calibri" panose="020F0502020204030204" pitchFamily="34" charset="0"/>
                        </a:rPr>
                        <a:t>Yes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32602212"/>
                  </a:ext>
                </a:extLst>
              </a:tr>
              <a:tr h="182880">
                <a:tc>
                  <a:txBody>
                    <a:bodyPr/>
                    <a:lstStyle/>
                    <a:p>
                      <a:pPr algn="r" fontAlgn="b"/>
                      <a:r>
                        <a:rPr lang="de-DE" sz="1100" b="0" i="0" u="none" strike="noStrike">
                          <a:solidFill>
                            <a:srgbClr val="000000"/>
                          </a:solidFill>
                          <a:effectLst/>
                          <a:latin typeface="Calibri" panose="020F0502020204030204" pitchFamily="34" charset="0"/>
                        </a:rPr>
                        <a:t>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No</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04088032"/>
                  </a:ext>
                </a:extLst>
              </a:tr>
              <a:tr h="182880">
                <a:tc>
                  <a:txBody>
                    <a:bodyPr/>
                    <a:lstStyle/>
                    <a:p>
                      <a:pPr algn="r" fontAlgn="b"/>
                      <a:r>
                        <a:rPr lang="de-DE" sz="1100" b="0" i="0" u="none" strike="noStrike">
                          <a:solidFill>
                            <a:srgbClr val="000000"/>
                          </a:solidFill>
                          <a:effectLst/>
                          <a:latin typeface="Calibri" panose="020F0502020204030204" pitchFamily="34" charset="0"/>
                        </a:rPr>
                        <a:t>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No</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40389903"/>
                  </a:ext>
                </a:extLst>
              </a:tr>
              <a:tr h="182880">
                <a:tc>
                  <a:txBody>
                    <a:bodyPr/>
                    <a:lstStyle/>
                    <a:p>
                      <a:pPr algn="r" fontAlgn="b"/>
                      <a:r>
                        <a:rPr lang="de-DE" sz="1100" b="0" i="0" u="none" strike="noStrike">
                          <a:solidFill>
                            <a:srgbClr val="000000"/>
                          </a:solidFill>
                          <a:effectLst/>
                          <a:latin typeface="Calibri" panose="020F0502020204030204" pitchFamily="34" charset="0"/>
                        </a:rPr>
                        <a:t>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Yes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0" i="0" u="none" strike="noStrike" dirty="0">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85169414"/>
                  </a:ext>
                </a:extLst>
              </a:tr>
            </a:tbl>
          </a:graphicData>
        </a:graphic>
      </p:graphicFrame>
      <p:sp>
        <p:nvSpPr>
          <p:cNvPr id="6" name="Rectangle 5">
            <a:extLst>
              <a:ext uri="{FF2B5EF4-FFF2-40B4-BE49-F238E27FC236}">
                <a16:creationId xmlns:a16="http://schemas.microsoft.com/office/drawing/2014/main" id="{3E199C6A-1E3D-48D7-838A-4ECB66BE996B}"/>
              </a:ext>
            </a:extLst>
          </p:cNvPr>
          <p:cNvSpPr/>
          <p:nvPr/>
        </p:nvSpPr>
        <p:spPr>
          <a:xfrm>
            <a:off x="228600" y="4495800"/>
            <a:ext cx="8686800" cy="584775"/>
          </a:xfrm>
          <a:prstGeom prst="rect">
            <a:avLst/>
          </a:prstGeom>
        </p:spPr>
        <p:txBody>
          <a:bodyPr wrap="square">
            <a:spAutoFit/>
          </a:bodyPr>
          <a:lstStyle/>
          <a:p>
            <a:r>
              <a:rPr lang="en-US" sz="1600" dirty="0">
                <a:solidFill>
                  <a:srgbClr val="000000"/>
                </a:solidFill>
              </a:rPr>
              <a:t>Here, feature (f1) has classified 2 records correctly and 1 incorrectly. The row in the figure that is marked red is incorrectly classified. For this, we will be calculating the total error.</a:t>
            </a:r>
            <a:endParaRPr lang="de-DE" sz="1600" dirty="0"/>
          </a:p>
        </p:txBody>
      </p:sp>
      <p:pic>
        <p:nvPicPr>
          <p:cNvPr id="7" name="Picture 6">
            <a:extLst>
              <a:ext uri="{FF2B5EF4-FFF2-40B4-BE49-F238E27FC236}">
                <a16:creationId xmlns:a16="http://schemas.microsoft.com/office/drawing/2014/main" id="{37B2817E-4D4A-48DC-9C02-57CCBE1D49C8}"/>
              </a:ext>
            </a:extLst>
          </p:cNvPr>
          <p:cNvPicPr>
            <a:picLocks noChangeAspect="1"/>
          </p:cNvPicPr>
          <p:nvPr/>
        </p:nvPicPr>
        <p:blipFill>
          <a:blip r:embed="rId3"/>
          <a:stretch>
            <a:fillRect/>
          </a:stretch>
        </p:blipFill>
        <p:spPr>
          <a:xfrm>
            <a:off x="2386012" y="827157"/>
            <a:ext cx="4371975" cy="1162247"/>
          </a:xfrm>
          <a:prstGeom prst="rect">
            <a:avLst/>
          </a:prstGeom>
        </p:spPr>
      </p:pic>
      <p:sp>
        <p:nvSpPr>
          <p:cNvPr id="8" name="Rectangle 7">
            <a:extLst>
              <a:ext uri="{FF2B5EF4-FFF2-40B4-BE49-F238E27FC236}">
                <a16:creationId xmlns:a16="http://schemas.microsoft.com/office/drawing/2014/main" id="{AEA4C1EC-FD8E-40F3-9462-65F51D2E7848}"/>
              </a:ext>
            </a:extLst>
          </p:cNvPr>
          <p:cNvSpPr/>
          <p:nvPr/>
        </p:nvSpPr>
        <p:spPr>
          <a:xfrm>
            <a:off x="2386012" y="2010186"/>
            <a:ext cx="473206" cy="369332"/>
          </a:xfrm>
          <a:prstGeom prst="rect">
            <a:avLst/>
          </a:prstGeom>
        </p:spPr>
        <p:txBody>
          <a:bodyPr wrap="none">
            <a:spAutoFit/>
          </a:bodyPr>
          <a:lstStyle/>
          <a:p>
            <a:r>
              <a:rPr lang="de-DE" dirty="0">
                <a:highlight>
                  <a:srgbClr val="FFFF00"/>
                </a:highlight>
              </a:rPr>
              <a:t>2,1</a:t>
            </a:r>
          </a:p>
        </p:txBody>
      </p:sp>
      <p:sp>
        <p:nvSpPr>
          <p:cNvPr id="9" name="Rectangle 8">
            <a:extLst>
              <a:ext uri="{FF2B5EF4-FFF2-40B4-BE49-F238E27FC236}">
                <a16:creationId xmlns:a16="http://schemas.microsoft.com/office/drawing/2014/main" id="{2E69F096-70BF-41F6-A003-D028D0A481B7}"/>
              </a:ext>
            </a:extLst>
          </p:cNvPr>
          <p:cNvSpPr/>
          <p:nvPr/>
        </p:nvSpPr>
        <p:spPr>
          <a:xfrm>
            <a:off x="3224212" y="2010186"/>
            <a:ext cx="473206" cy="369332"/>
          </a:xfrm>
          <a:prstGeom prst="rect">
            <a:avLst/>
          </a:prstGeom>
        </p:spPr>
        <p:txBody>
          <a:bodyPr wrap="none">
            <a:spAutoFit/>
          </a:bodyPr>
          <a:lstStyle/>
          <a:p>
            <a:r>
              <a:rPr lang="de-DE" dirty="0">
                <a:highlight>
                  <a:srgbClr val="FFFF00"/>
                </a:highlight>
              </a:rPr>
              <a:t>2,</a:t>
            </a:r>
            <a:r>
              <a:rPr lang="tr-TR" dirty="0">
                <a:highlight>
                  <a:srgbClr val="FFFF00"/>
                </a:highlight>
              </a:rPr>
              <a:t>0</a:t>
            </a:r>
            <a:endParaRPr lang="de-DE" dirty="0">
              <a:highlight>
                <a:srgbClr val="FFFF00"/>
              </a:highlight>
            </a:endParaRPr>
          </a:p>
        </p:txBody>
      </p:sp>
      <p:sp>
        <p:nvSpPr>
          <p:cNvPr id="10" name="Rectangle 9">
            <a:extLst>
              <a:ext uri="{FF2B5EF4-FFF2-40B4-BE49-F238E27FC236}">
                <a16:creationId xmlns:a16="http://schemas.microsoft.com/office/drawing/2014/main" id="{D94FD3A3-4F7D-4766-AB55-FF4B33D0E5D1}"/>
              </a:ext>
            </a:extLst>
          </p:cNvPr>
          <p:cNvSpPr/>
          <p:nvPr/>
        </p:nvSpPr>
        <p:spPr>
          <a:xfrm>
            <a:off x="3901706" y="2009031"/>
            <a:ext cx="473206" cy="369332"/>
          </a:xfrm>
          <a:prstGeom prst="rect">
            <a:avLst/>
          </a:prstGeom>
        </p:spPr>
        <p:txBody>
          <a:bodyPr wrap="none">
            <a:spAutoFit/>
          </a:bodyPr>
          <a:lstStyle/>
          <a:p>
            <a:r>
              <a:rPr lang="tr-TR" dirty="0">
                <a:highlight>
                  <a:srgbClr val="FFFF00"/>
                </a:highlight>
              </a:rPr>
              <a:t>3,0</a:t>
            </a:r>
            <a:endParaRPr lang="de-DE" dirty="0">
              <a:highlight>
                <a:srgbClr val="FFFF00"/>
              </a:highlight>
            </a:endParaRPr>
          </a:p>
        </p:txBody>
      </p:sp>
      <p:sp>
        <p:nvSpPr>
          <p:cNvPr id="11" name="Rectangle 10">
            <a:extLst>
              <a:ext uri="{FF2B5EF4-FFF2-40B4-BE49-F238E27FC236}">
                <a16:creationId xmlns:a16="http://schemas.microsoft.com/office/drawing/2014/main" id="{C5205A4A-A70F-48BC-9730-67489CBB8EFA}"/>
              </a:ext>
            </a:extLst>
          </p:cNvPr>
          <p:cNvSpPr/>
          <p:nvPr/>
        </p:nvSpPr>
        <p:spPr>
          <a:xfrm>
            <a:off x="4748212" y="2009031"/>
            <a:ext cx="473206" cy="369332"/>
          </a:xfrm>
          <a:prstGeom prst="rect">
            <a:avLst/>
          </a:prstGeom>
        </p:spPr>
        <p:txBody>
          <a:bodyPr wrap="none">
            <a:spAutoFit/>
          </a:bodyPr>
          <a:lstStyle/>
          <a:p>
            <a:r>
              <a:rPr lang="tr-TR" dirty="0">
                <a:highlight>
                  <a:srgbClr val="FFFF00"/>
                </a:highlight>
              </a:rPr>
              <a:t>0,2</a:t>
            </a:r>
            <a:endParaRPr lang="de-DE" dirty="0">
              <a:highlight>
                <a:srgbClr val="FFFF00"/>
              </a:highlight>
            </a:endParaRPr>
          </a:p>
        </p:txBody>
      </p:sp>
      <p:sp>
        <p:nvSpPr>
          <p:cNvPr id="12" name="Rectangle 11">
            <a:extLst>
              <a:ext uri="{FF2B5EF4-FFF2-40B4-BE49-F238E27FC236}">
                <a16:creationId xmlns:a16="http://schemas.microsoft.com/office/drawing/2014/main" id="{5BA1BE3F-7C0F-4C54-99C7-CC6AA69CF902}"/>
              </a:ext>
            </a:extLst>
          </p:cNvPr>
          <p:cNvSpPr/>
          <p:nvPr/>
        </p:nvSpPr>
        <p:spPr>
          <a:xfrm>
            <a:off x="5510212" y="1989404"/>
            <a:ext cx="473206" cy="369332"/>
          </a:xfrm>
          <a:prstGeom prst="rect">
            <a:avLst/>
          </a:prstGeom>
        </p:spPr>
        <p:txBody>
          <a:bodyPr wrap="square">
            <a:spAutoFit/>
          </a:bodyPr>
          <a:lstStyle/>
          <a:p>
            <a:r>
              <a:rPr lang="de-DE" dirty="0">
                <a:highlight>
                  <a:srgbClr val="FFFF00"/>
                </a:highlight>
              </a:rPr>
              <a:t>2,1</a:t>
            </a:r>
          </a:p>
        </p:txBody>
      </p:sp>
      <p:sp>
        <p:nvSpPr>
          <p:cNvPr id="13" name="Rectangle 12">
            <a:extLst>
              <a:ext uri="{FF2B5EF4-FFF2-40B4-BE49-F238E27FC236}">
                <a16:creationId xmlns:a16="http://schemas.microsoft.com/office/drawing/2014/main" id="{1D50AFC0-246A-4D79-9E0A-D324C5F34B2A}"/>
              </a:ext>
            </a:extLst>
          </p:cNvPr>
          <p:cNvSpPr/>
          <p:nvPr/>
        </p:nvSpPr>
        <p:spPr>
          <a:xfrm>
            <a:off x="6272212" y="1970021"/>
            <a:ext cx="473206" cy="369332"/>
          </a:xfrm>
          <a:prstGeom prst="rect">
            <a:avLst/>
          </a:prstGeom>
        </p:spPr>
        <p:txBody>
          <a:bodyPr wrap="square">
            <a:spAutoFit/>
          </a:bodyPr>
          <a:lstStyle/>
          <a:p>
            <a:r>
              <a:rPr lang="tr-TR" dirty="0">
                <a:highlight>
                  <a:srgbClr val="FFFF00"/>
                </a:highlight>
              </a:rPr>
              <a:t>1</a:t>
            </a:r>
            <a:r>
              <a:rPr lang="de-DE" dirty="0">
                <a:highlight>
                  <a:srgbClr val="FFFF00"/>
                </a:highlight>
              </a:rPr>
              <a:t>,1</a:t>
            </a:r>
          </a:p>
        </p:txBody>
      </p:sp>
    </p:spTree>
    <p:extLst>
      <p:ext uri="{BB962C8B-B14F-4D97-AF65-F5344CB8AC3E}">
        <p14:creationId xmlns:p14="http://schemas.microsoft.com/office/powerpoint/2010/main" val="19228133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8" name="Title 1">
            <a:extLst>
              <a:ext uri="{FF2B5EF4-FFF2-40B4-BE49-F238E27FC236}">
                <a16:creationId xmlns:a16="http://schemas.microsoft.com/office/drawing/2014/main" id="{8A6CD2D8-1770-4C9B-A6D4-92BD5F83A810}"/>
              </a:ext>
            </a:extLst>
          </p:cNvPr>
          <p:cNvSpPr>
            <a:spLocks noGrp="1"/>
          </p:cNvSpPr>
          <p:nvPr>
            <p:ph type="title"/>
          </p:nvPr>
        </p:nvSpPr>
        <p:spPr>
          <a:xfrm>
            <a:off x="3924301" y="2892136"/>
            <a:ext cx="4876799" cy="609600"/>
          </a:xfrm>
          <a:ln>
            <a:noFill/>
          </a:ln>
        </p:spPr>
        <p:txBody>
          <a:bodyPr>
            <a:normAutofit fontScale="90000"/>
          </a:bodyPr>
          <a:lstStyle/>
          <a:p>
            <a:pPr algn="r"/>
            <a:r>
              <a:rPr lang="tr-TR" sz="3600" b="1" i="1" dirty="0">
                <a:latin typeface="Tahoma" pitchFamily="34" charset="0"/>
                <a:ea typeface="Tahoma" pitchFamily="34" charset="0"/>
                <a:cs typeface="Tahoma" pitchFamily="34" charset="0"/>
              </a:rPr>
              <a:t>Ensemble  Learning</a:t>
            </a:r>
            <a:endParaRPr lang="en-US" sz="3600" b="1" i="1" dirty="0">
              <a:latin typeface="Tahoma" pitchFamily="34" charset="0"/>
              <a:ea typeface="Tahoma" pitchFamily="34" charset="0"/>
              <a:cs typeface="Tahoma" pitchFamily="34" charset="0"/>
            </a:endParaRPr>
          </a:p>
        </p:txBody>
      </p:sp>
      <p:pic>
        <p:nvPicPr>
          <p:cNvPr id="10" name="Picture 9">
            <a:extLst>
              <a:ext uri="{FF2B5EF4-FFF2-40B4-BE49-F238E27FC236}">
                <a16:creationId xmlns:a16="http://schemas.microsoft.com/office/drawing/2014/main" id="{992317A1-1F54-4949-B571-8002C68E64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1000" y="3429000"/>
            <a:ext cx="4610100" cy="187036"/>
          </a:xfrm>
          <a:prstGeom prst="rect">
            <a:avLst/>
          </a:prstGeom>
        </p:spPr>
      </p:pic>
    </p:spTree>
    <p:extLst>
      <p:ext uri="{BB962C8B-B14F-4D97-AF65-F5344CB8AC3E}">
        <p14:creationId xmlns:p14="http://schemas.microsoft.com/office/powerpoint/2010/main" val="6214579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2FB2092A-F01E-440E-8483-74862764DFC4}"/>
              </a:ext>
            </a:extLst>
          </p:cNvPr>
          <p:cNvSpPr/>
          <p:nvPr/>
        </p:nvSpPr>
        <p:spPr>
          <a:xfrm>
            <a:off x="228600" y="574030"/>
            <a:ext cx="4345292" cy="369332"/>
          </a:xfrm>
          <a:prstGeom prst="rect">
            <a:avLst/>
          </a:prstGeom>
        </p:spPr>
        <p:txBody>
          <a:bodyPr wrap="none">
            <a:spAutoFit/>
          </a:bodyPr>
          <a:lstStyle/>
          <a:p>
            <a:r>
              <a:rPr lang="en-US" b="1" dirty="0">
                <a:solidFill>
                  <a:srgbClr val="111111"/>
                </a:solidFill>
              </a:rPr>
              <a:t>Step </a:t>
            </a:r>
            <a:r>
              <a:rPr lang="tr-TR" b="1" dirty="0">
                <a:solidFill>
                  <a:srgbClr val="111111"/>
                </a:solidFill>
              </a:rPr>
              <a:t>2</a:t>
            </a:r>
            <a:r>
              <a:rPr lang="en-US" b="1" dirty="0">
                <a:solidFill>
                  <a:srgbClr val="111111"/>
                </a:solidFill>
              </a:rPr>
              <a:t> – </a:t>
            </a:r>
            <a:r>
              <a:rPr lang="es-ES" b="1" dirty="0" err="1"/>
              <a:t>Calculating</a:t>
            </a:r>
            <a:r>
              <a:rPr lang="es-ES" b="1" dirty="0"/>
              <a:t> </a:t>
            </a:r>
            <a:r>
              <a:rPr lang="es-ES" b="1" dirty="0" err="1"/>
              <a:t>the</a:t>
            </a:r>
            <a:r>
              <a:rPr lang="es-ES" b="1" dirty="0"/>
              <a:t> Total Error (TE)</a:t>
            </a:r>
            <a:endParaRPr lang="es-ES" dirty="0"/>
          </a:p>
        </p:txBody>
      </p:sp>
      <p:sp>
        <p:nvSpPr>
          <p:cNvPr id="3" name="Rectangle 2">
            <a:extLst>
              <a:ext uri="{FF2B5EF4-FFF2-40B4-BE49-F238E27FC236}">
                <a16:creationId xmlns:a16="http://schemas.microsoft.com/office/drawing/2014/main" id="{E6DFA372-B6BD-455F-B864-9B27BFC3B9F9}"/>
              </a:ext>
            </a:extLst>
          </p:cNvPr>
          <p:cNvSpPr/>
          <p:nvPr/>
        </p:nvSpPr>
        <p:spPr>
          <a:xfrm>
            <a:off x="225136" y="1124525"/>
            <a:ext cx="8610600" cy="584775"/>
          </a:xfrm>
          <a:prstGeom prst="rect">
            <a:avLst/>
          </a:prstGeom>
        </p:spPr>
        <p:txBody>
          <a:bodyPr wrap="square">
            <a:spAutoFit/>
          </a:bodyPr>
          <a:lstStyle/>
          <a:p>
            <a:r>
              <a:rPr lang="en-US" sz="1600" b="1" dirty="0">
                <a:solidFill>
                  <a:srgbClr val="000000"/>
                </a:solidFill>
              </a:rPr>
              <a:t>The total</a:t>
            </a:r>
            <a:r>
              <a:rPr lang="en-US" sz="1600" dirty="0">
                <a:solidFill>
                  <a:srgbClr val="000000"/>
                </a:solidFill>
              </a:rPr>
              <a:t> error is the sum of all the errors in the classified record for sample weights. </a:t>
            </a:r>
            <a:endParaRPr lang="tr-TR" sz="1600" dirty="0">
              <a:solidFill>
                <a:srgbClr val="000000"/>
              </a:solidFill>
            </a:endParaRPr>
          </a:p>
          <a:p>
            <a:r>
              <a:rPr lang="en-US" sz="1600" dirty="0">
                <a:solidFill>
                  <a:srgbClr val="000000"/>
                </a:solidFill>
              </a:rPr>
              <a:t>In our case, there is only 1 error, so </a:t>
            </a:r>
            <a:r>
              <a:rPr lang="en-US" sz="1600" b="1" dirty="0">
                <a:solidFill>
                  <a:srgbClr val="000000"/>
                </a:solidFill>
              </a:rPr>
              <a:t>Total Error (TE) = 1/5</a:t>
            </a:r>
            <a:r>
              <a:rPr lang="en-US" sz="1600" dirty="0">
                <a:solidFill>
                  <a:srgbClr val="000000"/>
                </a:solidFill>
              </a:rPr>
              <a:t>.</a:t>
            </a:r>
            <a:endParaRPr lang="de-DE" sz="1600" dirty="0"/>
          </a:p>
        </p:txBody>
      </p:sp>
      <p:sp>
        <p:nvSpPr>
          <p:cNvPr id="6" name="Rectangle 5">
            <a:extLst>
              <a:ext uri="{FF2B5EF4-FFF2-40B4-BE49-F238E27FC236}">
                <a16:creationId xmlns:a16="http://schemas.microsoft.com/office/drawing/2014/main" id="{04B7A4CE-E922-49DB-A68F-34C0F1AD43B2}"/>
              </a:ext>
            </a:extLst>
          </p:cNvPr>
          <p:cNvSpPr/>
          <p:nvPr/>
        </p:nvSpPr>
        <p:spPr>
          <a:xfrm>
            <a:off x="225136" y="1963272"/>
            <a:ext cx="4467890" cy="369332"/>
          </a:xfrm>
          <a:prstGeom prst="rect">
            <a:avLst/>
          </a:prstGeom>
        </p:spPr>
        <p:txBody>
          <a:bodyPr wrap="none">
            <a:spAutoFit/>
          </a:bodyPr>
          <a:lstStyle/>
          <a:p>
            <a:r>
              <a:rPr lang="en-US" b="1" dirty="0">
                <a:solidFill>
                  <a:srgbClr val="111111"/>
                </a:solidFill>
              </a:rPr>
              <a:t>Step </a:t>
            </a:r>
            <a:r>
              <a:rPr lang="tr-TR" b="1" dirty="0">
                <a:solidFill>
                  <a:srgbClr val="111111"/>
                </a:solidFill>
              </a:rPr>
              <a:t>3</a:t>
            </a:r>
            <a:r>
              <a:rPr lang="en-US" b="1" dirty="0">
                <a:solidFill>
                  <a:srgbClr val="111111"/>
                </a:solidFill>
              </a:rPr>
              <a:t> – </a:t>
            </a:r>
            <a:r>
              <a:rPr lang="de-DE" b="1" dirty="0"/>
              <a:t>Calculating Performance of Stump</a:t>
            </a:r>
            <a:endParaRPr lang="de-DE" dirty="0"/>
          </a:p>
        </p:txBody>
      </p:sp>
      <p:pic>
        <p:nvPicPr>
          <p:cNvPr id="8" name="Picture 7">
            <a:extLst>
              <a:ext uri="{FF2B5EF4-FFF2-40B4-BE49-F238E27FC236}">
                <a16:creationId xmlns:a16="http://schemas.microsoft.com/office/drawing/2014/main" id="{EA211A63-FA0E-4886-A29C-C2FE17E1A8A0}"/>
              </a:ext>
            </a:extLst>
          </p:cNvPr>
          <p:cNvPicPr>
            <a:picLocks noChangeAspect="1"/>
          </p:cNvPicPr>
          <p:nvPr/>
        </p:nvPicPr>
        <p:blipFill>
          <a:blip r:embed="rId3"/>
          <a:stretch>
            <a:fillRect/>
          </a:stretch>
        </p:blipFill>
        <p:spPr>
          <a:xfrm>
            <a:off x="686746" y="2550736"/>
            <a:ext cx="3429000" cy="628650"/>
          </a:xfrm>
          <a:prstGeom prst="rect">
            <a:avLst/>
          </a:prstGeom>
        </p:spPr>
      </p:pic>
      <p:sp>
        <p:nvSpPr>
          <p:cNvPr id="9" name="Rectangle 8">
            <a:extLst>
              <a:ext uri="{FF2B5EF4-FFF2-40B4-BE49-F238E27FC236}">
                <a16:creationId xmlns:a16="http://schemas.microsoft.com/office/drawing/2014/main" id="{BFEFA30A-74AE-4BF9-BA6D-B70E123E8490}"/>
              </a:ext>
            </a:extLst>
          </p:cNvPr>
          <p:cNvSpPr/>
          <p:nvPr/>
        </p:nvSpPr>
        <p:spPr>
          <a:xfrm>
            <a:off x="226868" y="3230405"/>
            <a:ext cx="8690264" cy="3539430"/>
          </a:xfrm>
          <a:prstGeom prst="rect">
            <a:avLst/>
          </a:prstGeom>
        </p:spPr>
        <p:txBody>
          <a:bodyPr wrap="square">
            <a:spAutoFit/>
          </a:bodyPr>
          <a:lstStyle/>
          <a:p>
            <a:r>
              <a:rPr lang="en-US" sz="1600" dirty="0">
                <a:solidFill>
                  <a:srgbClr val="000000"/>
                </a:solidFill>
              </a:rPr>
              <a:t>In our case, TE is 1/5. </a:t>
            </a:r>
            <a:endParaRPr lang="tr-TR" sz="1600" dirty="0">
              <a:solidFill>
                <a:srgbClr val="000000"/>
              </a:solidFill>
            </a:endParaRPr>
          </a:p>
          <a:p>
            <a:r>
              <a:rPr lang="en-US" sz="1600" dirty="0">
                <a:solidFill>
                  <a:srgbClr val="000000"/>
                </a:solidFill>
              </a:rPr>
              <a:t>By putting the value of total error in the above formula and after solving, we get the value for </a:t>
            </a:r>
            <a:r>
              <a:rPr lang="en-US" sz="1600" b="1" dirty="0">
                <a:solidFill>
                  <a:srgbClr val="000000"/>
                </a:solidFill>
              </a:rPr>
              <a:t>the performance of Stump as 0.693.</a:t>
            </a:r>
            <a:r>
              <a:rPr lang="en-US" sz="1600" dirty="0">
                <a:solidFill>
                  <a:srgbClr val="000000"/>
                </a:solidFill>
              </a:rPr>
              <a:t> You must be wondering why its necessary to calculate the TE and performance of stump? The answer is, we must update the sample weight before proceeding for the next model or stage because if the same weight is applied, we receive the output from the first model. </a:t>
            </a:r>
            <a:endParaRPr lang="tr-TR" sz="1600" dirty="0">
              <a:solidFill>
                <a:srgbClr val="000000"/>
              </a:solidFill>
            </a:endParaRPr>
          </a:p>
          <a:p>
            <a:endParaRPr lang="tr-TR" sz="1600" dirty="0">
              <a:solidFill>
                <a:srgbClr val="000000"/>
              </a:solidFill>
            </a:endParaRPr>
          </a:p>
          <a:p>
            <a:r>
              <a:rPr lang="en-US" sz="1600" dirty="0">
                <a:solidFill>
                  <a:srgbClr val="000000"/>
                </a:solidFill>
              </a:rPr>
              <a:t>In boosting, only the wrong records/incorrectly classified records got more preference than the correctly classified records. Thus, only the wrong records from the decision tree/stump are passed on to another stump. </a:t>
            </a:r>
            <a:endParaRPr lang="tr-TR" sz="1600" dirty="0">
              <a:solidFill>
                <a:srgbClr val="000000"/>
              </a:solidFill>
            </a:endParaRPr>
          </a:p>
          <a:p>
            <a:endParaRPr lang="tr-TR" sz="1600" dirty="0">
              <a:solidFill>
                <a:srgbClr val="000000"/>
              </a:solidFill>
            </a:endParaRPr>
          </a:p>
          <a:p>
            <a:r>
              <a:rPr lang="en-US" sz="1600" dirty="0">
                <a:solidFill>
                  <a:srgbClr val="000000"/>
                </a:solidFill>
              </a:rPr>
              <a:t>While in AdaBoost, both records were allowed to pass, </a:t>
            </a:r>
            <a:r>
              <a:rPr lang="en-US" sz="1600" u="sng" dirty="0">
                <a:solidFill>
                  <a:srgbClr val="000000"/>
                </a:solidFill>
              </a:rPr>
              <a:t>the wrong records are repeated more than the correct ones.</a:t>
            </a:r>
            <a:r>
              <a:rPr lang="en-US" sz="1600" dirty="0">
                <a:solidFill>
                  <a:srgbClr val="000000"/>
                </a:solidFill>
              </a:rPr>
              <a:t> We must </a:t>
            </a:r>
            <a:r>
              <a:rPr lang="en-US" sz="1600" u="sng" dirty="0">
                <a:solidFill>
                  <a:srgbClr val="000000"/>
                </a:solidFill>
              </a:rPr>
              <a:t>increase the weight for the wrongly classified records</a:t>
            </a:r>
            <a:r>
              <a:rPr lang="en-US" sz="1600" dirty="0">
                <a:solidFill>
                  <a:srgbClr val="000000"/>
                </a:solidFill>
              </a:rPr>
              <a:t> and </a:t>
            </a:r>
            <a:r>
              <a:rPr lang="en-US" sz="1600" u="sng" dirty="0">
                <a:solidFill>
                  <a:srgbClr val="000000"/>
                </a:solidFill>
              </a:rPr>
              <a:t>decrease the weight for the correctly classified records.</a:t>
            </a:r>
            <a:r>
              <a:rPr lang="en-US" sz="1600" dirty="0">
                <a:solidFill>
                  <a:srgbClr val="000000"/>
                </a:solidFill>
              </a:rPr>
              <a:t> In the next step, we will be updating the weights based on the performance of the stump.</a:t>
            </a:r>
            <a:endParaRPr lang="en-US" sz="1600" b="0" i="0" dirty="0">
              <a:solidFill>
                <a:srgbClr val="000000"/>
              </a:solidFill>
              <a:effectLst/>
            </a:endParaRPr>
          </a:p>
        </p:txBody>
      </p:sp>
      <p:sp>
        <p:nvSpPr>
          <p:cNvPr id="10" name="Rectangle 9">
            <a:extLst>
              <a:ext uri="{FF2B5EF4-FFF2-40B4-BE49-F238E27FC236}">
                <a16:creationId xmlns:a16="http://schemas.microsoft.com/office/drawing/2014/main" id="{6829C796-FF97-49CC-80CC-5915BD6149CE}"/>
              </a:ext>
            </a:extLst>
          </p:cNvPr>
          <p:cNvSpPr/>
          <p:nvPr/>
        </p:nvSpPr>
        <p:spPr>
          <a:xfrm>
            <a:off x="4343400" y="2696528"/>
            <a:ext cx="3471591" cy="338554"/>
          </a:xfrm>
          <a:prstGeom prst="rect">
            <a:avLst/>
          </a:prstGeom>
        </p:spPr>
        <p:txBody>
          <a:bodyPr wrap="none">
            <a:spAutoFit/>
          </a:bodyPr>
          <a:lstStyle/>
          <a:p>
            <a:r>
              <a:rPr lang="en-US" sz="1600" b="1" dirty="0">
                <a:solidFill>
                  <a:srgbClr val="000000"/>
                </a:solidFill>
                <a:latin typeface="Lato"/>
              </a:rPr>
              <a:t>ln</a:t>
            </a:r>
            <a:r>
              <a:rPr lang="en-US" sz="1600" dirty="0">
                <a:solidFill>
                  <a:srgbClr val="000000"/>
                </a:solidFill>
                <a:latin typeface="Lato"/>
              </a:rPr>
              <a:t> is natural log and </a:t>
            </a:r>
            <a:r>
              <a:rPr lang="en-US" sz="1600" b="1" dirty="0">
                <a:solidFill>
                  <a:srgbClr val="000000"/>
                </a:solidFill>
                <a:latin typeface="Lato"/>
              </a:rPr>
              <a:t>TE</a:t>
            </a:r>
            <a:r>
              <a:rPr lang="en-US" sz="1600" dirty="0">
                <a:solidFill>
                  <a:srgbClr val="000000"/>
                </a:solidFill>
                <a:latin typeface="Lato"/>
              </a:rPr>
              <a:t> is Total Error.</a:t>
            </a:r>
          </a:p>
        </p:txBody>
      </p:sp>
    </p:spTree>
    <p:extLst>
      <p:ext uri="{BB962C8B-B14F-4D97-AF65-F5344CB8AC3E}">
        <p14:creationId xmlns:p14="http://schemas.microsoft.com/office/powerpoint/2010/main" val="14685846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3" name="Rectangle 2">
            <a:extLst>
              <a:ext uri="{FF2B5EF4-FFF2-40B4-BE49-F238E27FC236}">
                <a16:creationId xmlns:a16="http://schemas.microsoft.com/office/drawing/2014/main" id="{8E06A312-7E68-4E95-A475-BFEFFC329407}"/>
              </a:ext>
            </a:extLst>
          </p:cNvPr>
          <p:cNvSpPr/>
          <p:nvPr/>
        </p:nvSpPr>
        <p:spPr>
          <a:xfrm>
            <a:off x="228600" y="609600"/>
            <a:ext cx="2796663" cy="369332"/>
          </a:xfrm>
          <a:prstGeom prst="rect">
            <a:avLst/>
          </a:prstGeom>
        </p:spPr>
        <p:txBody>
          <a:bodyPr wrap="none">
            <a:spAutoFit/>
          </a:bodyPr>
          <a:lstStyle/>
          <a:p>
            <a:r>
              <a:rPr lang="en-US" b="1" dirty="0">
                <a:solidFill>
                  <a:srgbClr val="111111"/>
                </a:solidFill>
              </a:rPr>
              <a:t>Step </a:t>
            </a:r>
            <a:r>
              <a:rPr lang="tr-TR" b="1" dirty="0">
                <a:solidFill>
                  <a:srgbClr val="111111"/>
                </a:solidFill>
              </a:rPr>
              <a:t>4</a:t>
            </a:r>
            <a:r>
              <a:rPr lang="en-US" b="1" dirty="0">
                <a:solidFill>
                  <a:srgbClr val="111111"/>
                </a:solidFill>
              </a:rPr>
              <a:t> – </a:t>
            </a:r>
            <a:r>
              <a:rPr lang="de-DE" b="1" dirty="0"/>
              <a:t>Updating Weights</a:t>
            </a:r>
            <a:endParaRPr lang="de-DE" dirty="0"/>
          </a:p>
        </p:txBody>
      </p:sp>
      <p:sp>
        <p:nvSpPr>
          <p:cNvPr id="2" name="Rectangle 1">
            <a:extLst>
              <a:ext uri="{FF2B5EF4-FFF2-40B4-BE49-F238E27FC236}">
                <a16:creationId xmlns:a16="http://schemas.microsoft.com/office/drawing/2014/main" id="{30117450-FBF9-4FCB-9411-2BA379BDC7F8}"/>
              </a:ext>
            </a:extLst>
          </p:cNvPr>
          <p:cNvSpPr/>
          <p:nvPr/>
        </p:nvSpPr>
        <p:spPr>
          <a:xfrm>
            <a:off x="228600" y="1166843"/>
            <a:ext cx="8610600" cy="4278094"/>
          </a:xfrm>
          <a:prstGeom prst="rect">
            <a:avLst/>
          </a:prstGeom>
        </p:spPr>
        <p:txBody>
          <a:bodyPr wrap="square">
            <a:spAutoFit/>
          </a:bodyPr>
          <a:lstStyle/>
          <a:p>
            <a:r>
              <a:rPr lang="en-US" sz="1600" dirty="0">
                <a:solidFill>
                  <a:srgbClr val="000000"/>
                </a:solidFill>
              </a:rPr>
              <a:t>For incorrectly classified records the formula is:</a:t>
            </a:r>
            <a:endParaRPr lang="tr-TR" sz="1600" dirty="0">
              <a:solidFill>
                <a:srgbClr val="000000"/>
              </a:solidFill>
            </a:endParaRPr>
          </a:p>
          <a:p>
            <a:endParaRPr lang="en-US" sz="1600" dirty="0">
              <a:solidFill>
                <a:srgbClr val="000000"/>
              </a:solidFill>
            </a:endParaRPr>
          </a:p>
          <a:p>
            <a:r>
              <a:rPr lang="tr-TR" sz="1600" b="1" dirty="0">
                <a:solidFill>
                  <a:srgbClr val="000000"/>
                </a:solidFill>
              </a:rPr>
              <a:t>	</a:t>
            </a:r>
            <a:r>
              <a:rPr lang="en-US" sz="1600" b="1" dirty="0">
                <a:solidFill>
                  <a:srgbClr val="000000"/>
                </a:solidFill>
              </a:rPr>
              <a:t>New Sample Weight = Sample Weight * e^(Performance) </a:t>
            </a:r>
            <a:endParaRPr lang="en-US" sz="1600" dirty="0">
              <a:solidFill>
                <a:srgbClr val="000000"/>
              </a:solidFill>
            </a:endParaRPr>
          </a:p>
          <a:p>
            <a:endParaRPr lang="tr-TR" sz="1600" dirty="0">
              <a:solidFill>
                <a:srgbClr val="000000"/>
              </a:solidFill>
            </a:endParaRPr>
          </a:p>
          <a:p>
            <a:r>
              <a:rPr lang="en-US" sz="1600" dirty="0">
                <a:solidFill>
                  <a:srgbClr val="000000"/>
                </a:solidFill>
              </a:rPr>
              <a:t>In our case Sample weight = 1/5 so, </a:t>
            </a:r>
            <a:endParaRPr lang="tr-TR" sz="1600" dirty="0">
              <a:solidFill>
                <a:srgbClr val="000000"/>
              </a:solidFill>
            </a:endParaRPr>
          </a:p>
          <a:p>
            <a:r>
              <a:rPr lang="tr-TR" sz="1600" b="1" dirty="0">
                <a:solidFill>
                  <a:srgbClr val="000000"/>
                </a:solidFill>
              </a:rPr>
              <a:t>	</a:t>
            </a:r>
          </a:p>
          <a:p>
            <a:r>
              <a:rPr lang="tr-TR" sz="1600" b="1" dirty="0">
                <a:solidFill>
                  <a:srgbClr val="000000"/>
                </a:solidFill>
              </a:rPr>
              <a:t>	</a:t>
            </a:r>
            <a:r>
              <a:rPr lang="en-US" sz="1600" b="1" dirty="0">
                <a:solidFill>
                  <a:srgbClr val="000000"/>
                </a:solidFill>
              </a:rPr>
              <a:t>1/5 * e^ (0.693) = 0.399</a:t>
            </a:r>
            <a:endParaRPr lang="en-US" sz="1600" dirty="0">
              <a:solidFill>
                <a:srgbClr val="000000"/>
              </a:solidFill>
            </a:endParaRPr>
          </a:p>
          <a:p>
            <a:endParaRPr lang="tr-TR" sz="1600" dirty="0">
              <a:solidFill>
                <a:srgbClr val="000000"/>
              </a:solidFill>
            </a:endParaRPr>
          </a:p>
          <a:p>
            <a:r>
              <a:rPr lang="en-US" sz="1600" dirty="0">
                <a:solidFill>
                  <a:srgbClr val="000000"/>
                </a:solidFill>
              </a:rPr>
              <a:t>And for correctly classified records, we use the same formula with a negative sign with performance, so that the weight for correctly classified records will reduce compared to the incorrect classified ones. The formula is:</a:t>
            </a:r>
            <a:endParaRPr lang="tr-TR" sz="1600" dirty="0">
              <a:solidFill>
                <a:srgbClr val="000000"/>
              </a:solidFill>
            </a:endParaRPr>
          </a:p>
          <a:p>
            <a:endParaRPr lang="en-US" sz="1600" dirty="0">
              <a:solidFill>
                <a:srgbClr val="000000"/>
              </a:solidFill>
            </a:endParaRPr>
          </a:p>
          <a:p>
            <a:r>
              <a:rPr lang="tr-TR" sz="1600" b="1" dirty="0">
                <a:solidFill>
                  <a:srgbClr val="000000"/>
                </a:solidFill>
              </a:rPr>
              <a:t>	</a:t>
            </a:r>
            <a:r>
              <a:rPr lang="en-US" sz="1600" b="1" dirty="0">
                <a:solidFill>
                  <a:srgbClr val="000000"/>
                </a:solidFill>
              </a:rPr>
              <a:t>New Sample Weight = Sample Weight * e^- (Performance)</a:t>
            </a:r>
            <a:endParaRPr lang="en-US" sz="1600" dirty="0">
              <a:solidFill>
                <a:srgbClr val="000000"/>
              </a:solidFill>
            </a:endParaRPr>
          </a:p>
          <a:p>
            <a:endParaRPr lang="tr-TR" sz="1600" dirty="0">
              <a:solidFill>
                <a:srgbClr val="000000"/>
              </a:solidFill>
            </a:endParaRPr>
          </a:p>
          <a:p>
            <a:r>
              <a:rPr lang="en-US" sz="1600" dirty="0">
                <a:solidFill>
                  <a:srgbClr val="000000"/>
                </a:solidFill>
              </a:rPr>
              <a:t>Putting the values, </a:t>
            </a:r>
            <a:r>
              <a:rPr lang="en-US" sz="1600" b="1" dirty="0">
                <a:solidFill>
                  <a:srgbClr val="000000"/>
                </a:solidFill>
              </a:rPr>
              <a:t>1/5 * e^-(0.693) = 0.100</a:t>
            </a:r>
            <a:endParaRPr lang="tr-TR" sz="1600" b="1" dirty="0">
              <a:solidFill>
                <a:srgbClr val="000000"/>
              </a:solidFill>
            </a:endParaRPr>
          </a:p>
          <a:p>
            <a:endParaRPr lang="tr-TR" sz="1600" b="1" i="0" dirty="0">
              <a:solidFill>
                <a:srgbClr val="000000"/>
              </a:solidFill>
              <a:effectLst/>
            </a:endParaRPr>
          </a:p>
          <a:p>
            <a:r>
              <a:rPr lang="tr-TR" sz="1600" i="0" dirty="0">
                <a:solidFill>
                  <a:srgbClr val="000000"/>
                </a:solidFill>
                <a:effectLst/>
              </a:rPr>
              <a:t>Let</a:t>
            </a:r>
            <a:r>
              <a:rPr lang="tr-TR" sz="1600" dirty="0">
                <a:solidFill>
                  <a:srgbClr val="000000"/>
                </a:solidFill>
              </a:rPr>
              <a:t>’s check our table:</a:t>
            </a:r>
            <a:endParaRPr lang="en-US" sz="1600" i="0" dirty="0">
              <a:solidFill>
                <a:srgbClr val="000000"/>
              </a:solidFill>
              <a:effectLst/>
            </a:endParaRPr>
          </a:p>
        </p:txBody>
      </p:sp>
    </p:spTree>
    <p:extLst>
      <p:ext uri="{BB962C8B-B14F-4D97-AF65-F5344CB8AC3E}">
        <p14:creationId xmlns:p14="http://schemas.microsoft.com/office/powerpoint/2010/main" val="41281737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pic>
        <p:nvPicPr>
          <p:cNvPr id="2" name="Picture 1">
            <a:extLst>
              <a:ext uri="{FF2B5EF4-FFF2-40B4-BE49-F238E27FC236}">
                <a16:creationId xmlns:a16="http://schemas.microsoft.com/office/drawing/2014/main" id="{D84313A4-4914-4C3E-8F8B-56C1595C0D28}"/>
              </a:ext>
            </a:extLst>
          </p:cNvPr>
          <p:cNvPicPr>
            <a:picLocks noChangeAspect="1"/>
          </p:cNvPicPr>
          <p:nvPr/>
        </p:nvPicPr>
        <p:blipFill>
          <a:blip r:embed="rId3"/>
          <a:stretch>
            <a:fillRect/>
          </a:stretch>
        </p:blipFill>
        <p:spPr>
          <a:xfrm>
            <a:off x="1928812" y="762000"/>
            <a:ext cx="5286375" cy="1412948"/>
          </a:xfrm>
          <a:prstGeom prst="rect">
            <a:avLst/>
          </a:prstGeom>
        </p:spPr>
      </p:pic>
      <p:pic>
        <p:nvPicPr>
          <p:cNvPr id="4" name="Picture 3">
            <a:extLst>
              <a:ext uri="{FF2B5EF4-FFF2-40B4-BE49-F238E27FC236}">
                <a16:creationId xmlns:a16="http://schemas.microsoft.com/office/drawing/2014/main" id="{AEED52E2-8930-4925-9596-F572808886D6}"/>
              </a:ext>
            </a:extLst>
          </p:cNvPr>
          <p:cNvPicPr>
            <a:picLocks noChangeAspect="1"/>
          </p:cNvPicPr>
          <p:nvPr/>
        </p:nvPicPr>
        <p:blipFill>
          <a:blip r:embed="rId4"/>
          <a:stretch>
            <a:fillRect/>
          </a:stretch>
        </p:blipFill>
        <p:spPr>
          <a:xfrm>
            <a:off x="1038224" y="2438400"/>
            <a:ext cx="7067550" cy="1531883"/>
          </a:xfrm>
          <a:prstGeom prst="rect">
            <a:avLst/>
          </a:prstGeom>
        </p:spPr>
      </p:pic>
      <p:sp>
        <p:nvSpPr>
          <p:cNvPr id="6" name="Rectangle 5">
            <a:extLst>
              <a:ext uri="{FF2B5EF4-FFF2-40B4-BE49-F238E27FC236}">
                <a16:creationId xmlns:a16="http://schemas.microsoft.com/office/drawing/2014/main" id="{A548B57D-E0E5-49B5-B247-D96110024AB6}"/>
              </a:ext>
            </a:extLst>
          </p:cNvPr>
          <p:cNvSpPr/>
          <p:nvPr/>
        </p:nvSpPr>
        <p:spPr>
          <a:xfrm>
            <a:off x="228600" y="4199099"/>
            <a:ext cx="8610600" cy="1877437"/>
          </a:xfrm>
          <a:prstGeom prst="rect">
            <a:avLst/>
          </a:prstGeom>
        </p:spPr>
        <p:txBody>
          <a:bodyPr wrap="square">
            <a:spAutoFit/>
          </a:bodyPr>
          <a:lstStyle/>
          <a:p>
            <a:pPr marL="285750" indent="-285750">
              <a:buFont typeface="Symbol" panose="05050102010706020507" pitchFamily="18" charset="2"/>
              <a:buChar char="-"/>
            </a:pPr>
            <a:r>
              <a:rPr lang="en-US" sz="1600" dirty="0">
                <a:solidFill>
                  <a:srgbClr val="000000"/>
                </a:solidFill>
              </a:rPr>
              <a:t>The updated weight for all the records can be seen in the figure. </a:t>
            </a:r>
            <a:endParaRPr lang="tr-TR" sz="1600" dirty="0">
              <a:solidFill>
                <a:srgbClr val="000000"/>
              </a:solidFill>
            </a:endParaRPr>
          </a:p>
          <a:p>
            <a:pPr marL="285750" indent="-285750">
              <a:buFont typeface="Symbol" panose="05050102010706020507" pitchFamily="18" charset="2"/>
              <a:buChar char="-"/>
            </a:pPr>
            <a:r>
              <a:rPr lang="en-US" sz="1600" dirty="0">
                <a:solidFill>
                  <a:srgbClr val="000000"/>
                </a:solidFill>
              </a:rPr>
              <a:t>As is known, the total sum of all the weights should be 1. </a:t>
            </a:r>
            <a:endParaRPr lang="tr-TR" sz="1600" dirty="0">
              <a:solidFill>
                <a:srgbClr val="000000"/>
              </a:solidFill>
            </a:endParaRPr>
          </a:p>
          <a:p>
            <a:pPr marL="285750" indent="-285750">
              <a:buFont typeface="Symbol" panose="05050102010706020507" pitchFamily="18" charset="2"/>
              <a:buChar char="-"/>
            </a:pPr>
            <a:r>
              <a:rPr lang="en-US" sz="1600" dirty="0">
                <a:solidFill>
                  <a:srgbClr val="000000"/>
                </a:solidFill>
              </a:rPr>
              <a:t>But in this case, one can see that the total updated weight of all the records is not 1, it’s 0.799. </a:t>
            </a:r>
            <a:endParaRPr lang="tr-TR" sz="1600" dirty="0">
              <a:solidFill>
                <a:srgbClr val="000000"/>
              </a:solidFill>
            </a:endParaRPr>
          </a:p>
          <a:p>
            <a:pPr marL="285750" indent="-285750">
              <a:buFont typeface="Symbol" panose="05050102010706020507" pitchFamily="18" charset="2"/>
              <a:buChar char="-"/>
            </a:pPr>
            <a:r>
              <a:rPr lang="en-US" sz="1600" dirty="0">
                <a:solidFill>
                  <a:srgbClr val="000000"/>
                </a:solidFill>
              </a:rPr>
              <a:t>To make the total sum 1, one must divide every updated weight by the total sum of updated weight. For example, if our updated weight is 0.399 and we divide this by 0.799, i.e. </a:t>
            </a:r>
            <a:r>
              <a:rPr lang="en-US" sz="1600" b="1" dirty="0">
                <a:solidFill>
                  <a:srgbClr val="000000"/>
                </a:solidFill>
              </a:rPr>
              <a:t>0.399/0.799=0.50</a:t>
            </a:r>
            <a:r>
              <a:rPr lang="en-US" sz="1600" dirty="0">
                <a:solidFill>
                  <a:srgbClr val="000000"/>
                </a:solidFill>
              </a:rPr>
              <a:t>. </a:t>
            </a:r>
          </a:p>
          <a:p>
            <a:pPr marL="285750" indent="-285750">
              <a:buFont typeface="Symbol" panose="05050102010706020507" pitchFamily="18" charset="2"/>
              <a:buChar char="-"/>
            </a:pPr>
            <a:r>
              <a:rPr lang="en-US" sz="1600" b="1" dirty="0">
                <a:solidFill>
                  <a:srgbClr val="000000"/>
                </a:solidFill>
              </a:rPr>
              <a:t>0.50</a:t>
            </a:r>
            <a:r>
              <a:rPr lang="en-US" sz="1600" dirty="0">
                <a:solidFill>
                  <a:srgbClr val="000000"/>
                </a:solidFill>
              </a:rPr>
              <a:t> can be known as the </a:t>
            </a:r>
            <a:r>
              <a:rPr lang="en-US" sz="1600" b="1" u="sng" dirty="0">
                <a:solidFill>
                  <a:srgbClr val="000000"/>
                </a:solidFill>
              </a:rPr>
              <a:t>normalized weight.</a:t>
            </a:r>
            <a:r>
              <a:rPr lang="en-US" sz="1600" dirty="0">
                <a:solidFill>
                  <a:srgbClr val="000000"/>
                </a:solidFill>
              </a:rPr>
              <a:t> In the below figure, we can see all the normalized weight and their sum is approximately 1.</a:t>
            </a:r>
            <a:endParaRPr lang="en-US" sz="1600" b="0" i="0" dirty="0">
              <a:solidFill>
                <a:srgbClr val="000000"/>
              </a:solidFill>
              <a:effectLst/>
            </a:endParaRPr>
          </a:p>
        </p:txBody>
      </p:sp>
    </p:spTree>
    <p:extLst>
      <p:ext uri="{BB962C8B-B14F-4D97-AF65-F5344CB8AC3E}">
        <p14:creationId xmlns:p14="http://schemas.microsoft.com/office/powerpoint/2010/main" val="15040798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C769179D-8464-4BA8-B559-8CCD26482347}"/>
              </a:ext>
            </a:extLst>
          </p:cNvPr>
          <p:cNvSpPr/>
          <p:nvPr/>
        </p:nvSpPr>
        <p:spPr>
          <a:xfrm>
            <a:off x="152400" y="609600"/>
            <a:ext cx="3187732" cy="369332"/>
          </a:xfrm>
          <a:prstGeom prst="rect">
            <a:avLst/>
          </a:prstGeom>
        </p:spPr>
        <p:txBody>
          <a:bodyPr wrap="none">
            <a:spAutoFit/>
          </a:bodyPr>
          <a:lstStyle/>
          <a:p>
            <a:r>
              <a:rPr lang="en-US" b="1" dirty="0">
                <a:solidFill>
                  <a:srgbClr val="111111"/>
                </a:solidFill>
              </a:rPr>
              <a:t>Step </a:t>
            </a:r>
            <a:r>
              <a:rPr lang="tr-TR" b="1" dirty="0">
                <a:solidFill>
                  <a:srgbClr val="111111"/>
                </a:solidFill>
              </a:rPr>
              <a:t>5</a:t>
            </a:r>
            <a:r>
              <a:rPr lang="en-US" b="1" dirty="0">
                <a:solidFill>
                  <a:srgbClr val="111111"/>
                </a:solidFill>
              </a:rPr>
              <a:t> – </a:t>
            </a:r>
            <a:r>
              <a:rPr lang="de-DE" b="1" dirty="0"/>
              <a:t>Creating New Dataset</a:t>
            </a:r>
            <a:endParaRPr lang="de-DE" dirty="0"/>
          </a:p>
        </p:txBody>
      </p:sp>
      <p:sp>
        <p:nvSpPr>
          <p:cNvPr id="3" name="Rectangle 2">
            <a:extLst>
              <a:ext uri="{FF2B5EF4-FFF2-40B4-BE49-F238E27FC236}">
                <a16:creationId xmlns:a16="http://schemas.microsoft.com/office/drawing/2014/main" id="{F27095FF-A096-40C1-B34F-64D4677FBD74}"/>
              </a:ext>
            </a:extLst>
          </p:cNvPr>
          <p:cNvSpPr/>
          <p:nvPr/>
        </p:nvSpPr>
        <p:spPr>
          <a:xfrm>
            <a:off x="152400" y="1066800"/>
            <a:ext cx="8686800" cy="1600438"/>
          </a:xfrm>
          <a:prstGeom prst="rect">
            <a:avLst/>
          </a:prstGeom>
        </p:spPr>
        <p:txBody>
          <a:bodyPr wrap="square">
            <a:spAutoFit/>
          </a:bodyPr>
          <a:lstStyle/>
          <a:p>
            <a:pPr marL="285750" indent="-285750">
              <a:buFont typeface="Symbol" panose="05050102010706020507" pitchFamily="18" charset="2"/>
              <a:buChar char="-"/>
            </a:pPr>
            <a:r>
              <a:rPr lang="en-US" sz="1400" dirty="0">
                <a:solidFill>
                  <a:srgbClr val="000000"/>
                </a:solidFill>
              </a:rPr>
              <a:t>Now, it’s time to create a new dataset from our previous one. </a:t>
            </a:r>
            <a:endParaRPr lang="tr-TR" sz="1400" dirty="0">
              <a:solidFill>
                <a:srgbClr val="000000"/>
              </a:solidFill>
            </a:endParaRPr>
          </a:p>
          <a:p>
            <a:pPr marL="285750" indent="-285750">
              <a:buFont typeface="Symbol" panose="05050102010706020507" pitchFamily="18" charset="2"/>
              <a:buChar char="-"/>
            </a:pPr>
            <a:r>
              <a:rPr lang="en-US" sz="1400" dirty="0">
                <a:solidFill>
                  <a:srgbClr val="000000"/>
                </a:solidFill>
              </a:rPr>
              <a:t>In the new dataset, the frequency of incorrectly classified records will be more than the correct ones</a:t>
            </a:r>
            <a:r>
              <a:rPr lang="tr-TR" sz="1400" dirty="0">
                <a:solidFill>
                  <a:srgbClr val="000000"/>
                </a:solidFill>
              </a:rPr>
              <a:t>.</a:t>
            </a:r>
          </a:p>
          <a:p>
            <a:pPr marL="285750" indent="-285750">
              <a:buFont typeface="Symbol" panose="05050102010706020507" pitchFamily="18" charset="2"/>
              <a:buChar char="-"/>
            </a:pPr>
            <a:r>
              <a:rPr lang="en-US" sz="1400" dirty="0">
                <a:solidFill>
                  <a:srgbClr val="000000"/>
                </a:solidFill>
              </a:rPr>
              <a:t>While considering these normalized weights, we have to create a new dataset and that dataset is based on normalized weights.</a:t>
            </a:r>
            <a:endParaRPr lang="tr-TR" sz="1400" dirty="0">
              <a:solidFill>
                <a:srgbClr val="000000"/>
              </a:solidFill>
            </a:endParaRPr>
          </a:p>
          <a:p>
            <a:pPr marL="285750" indent="-285750">
              <a:buFont typeface="Symbol" panose="05050102010706020507" pitchFamily="18" charset="2"/>
              <a:buChar char="-"/>
            </a:pPr>
            <a:r>
              <a:rPr lang="tr-TR" sz="1400" dirty="0">
                <a:solidFill>
                  <a:srgbClr val="000000"/>
                </a:solidFill>
              </a:rPr>
              <a:t>I</a:t>
            </a:r>
            <a:r>
              <a:rPr lang="en-US" sz="1400" dirty="0">
                <a:solidFill>
                  <a:srgbClr val="000000"/>
                </a:solidFill>
              </a:rPr>
              <a:t>t will probably select the wrong records for training purposes. </a:t>
            </a:r>
            <a:endParaRPr lang="tr-TR" sz="1400" dirty="0">
              <a:solidFill>
                <a:srgbClr val="000000"/>
              </a:solidFill>
            </a:endParaRPr>
          </a:p>
          <a:p>
            <a:pPr marL="285750" indent="-285750">
              <a:buFont typeface="Symbol" panose="05050102010706020507" pitchFamily="18" charset="2"/>
              <a:buChar char="-"/>
            </a:pPr>
            <a:r>
              <a:rPr lang="en-US" sz="1400" dirty="0">
                <a:solidFill>
                  <a:srgbClr val="000000"/>
                </a:solidFill>
              </a:rPr>
              <a:t>That will be the second decision tree/stump. </a:t>
            </a:r>
            <a:endParaRPr lang="tr-TR" sz="1400" dirty="0">
              <a:solidFill>
                <a:srgbClr val="000000"/>
              </a:solidFill>
            </a:endParaRPr>
          </a:p>
          <a:p>
            <a:pPr marL="285750" indent="-285750">
              <a:buFont typeface="Symbol" panose="05050102010706020507" pitchFamily="18" charset="2"/>
              <a:buChar char="-"/>
            </a:pPr>
            <a:r>
              <a:rPr lang="en-US" sz="1400" dirty="0">
                <a:solidFill>
                  <a:srgbClr val="000000"/>
                </a:solidFill>
              </a:rPr>
              <a:t>To make a new dataset based on normalized weight, the algorithm will divide it into buckets.</a:t>
            </a:r>
            <a:endParaRPr lang="de-DE" sz="1400" dirty="0"/>
          </a:p>
        </p:txBody>
      </p:sp>
      <p:pic>
        <p:nvPicPr>
          <p:cNvPr id="4" name="Picture 3">
            <a:extLst>
              <a:ext uri="{FF2B5EF4-FFF2-40B4-BE49-F238E27FC236}">
                <a16:creationId xmlns:a16="http://schemas.microsoft.com/office/drawing/2014/main" id="{0D16D0A3-8B3F-46FE-AB47-4CEFC6DE53FA}"/>
              </a:ext>
            </a:extLst>
          </p:cNvPr>
          <p:cNvPicPr>
            <a:picLocks noChangeAspect="1"/>
          </p:cNvPicPr>
          <p:nvPr/>
        </p:nvPicPr>
        <p:blipFill>
          <a:blip r:embed="rId3"/>
          <a:stretch>
            <a:fillRect/>
          </a:stretch>
        </p:blipFill>
        <p:spPr>
          <a:xfrm>
            <a:off x="3200400" y="2755106"/>
            <a:ext cx="1901992" cy="1156411"/>
          </a:xfrm>
          <a:prstGeom prst="rect">
            <a:avLst/>
          </a:prstGeom>
        </p:spPr>
      </p:pic>
      <p:sp>
        <p:nvSpPr>
          <p:cNvPr id="6" name="Rectangle 5">
            <a:extLst>
              <a:ext uri="{FF2B5EF4-FFF2-40B4-BE49-F238E27FC236}">
                <a16:creationId xmlns:a16="http://schemas.microsoft.com/office/drawing/2014/main" id="{28EB1F07-AC0B-4135-AD7C-E2BE1F95AA6A}"/>
              </a:ext>
            </a:extLst>
          </p:cNvPr>
          <p:cNvSpPr/>
          <p:nvPr/>
        </p:nvSpPr>
        <p:spPr>
          <a:xfrm>
            <a:off x="152400" y="3975318"/>
            <a:ext cx="8686800" cy="1815882"/>
          </a:xfrm>
          <a:prstGeom prst="rect">
            <a:avLst/>
          </a:prstGeom>
        </p:spPr>
        <p:txBody>
          <a:bodyPr wrap="square">
            <a:spAutoFit/>
          </a:bodyPr>
          <a:lstStyle/>
          <a:p>
            <a:r>
              <a:rPr lang="en-US" sz="1400" dirty="0">
                <a:solidFill>
                  <a:srgbClr val="000000"/>
                </a:solidFill>
              </a:rPr>
              <a:t>So, our first bucket is from </a:t>
            </a:r>
            <a:r>
              <a:rPr lang="en-US" sz="1400" b="1" dirty="0">
                <a:solidFill>
                  <a:srgbClr val="000000"/>
                </a:solidFill>
              </a:rPr>
              <a:t>0 – 0.13,</a:t>
            </a:r>
            <a:r>
              <a:rPr lang="en-US" sz="1400" dirty="0">
                <a:solidFill>
                  <a:srgbClr val="000000"/>
                </a:solidFill>
              </a:rPr>
              <a:t> second will be from </a:t>
            </a:r>
            <a:r>
              <a:rPr lang="en-US" sz="1400" b="1" dirty="0">
                <a:solidFill>
                  <a:srgbClr val="000000"/>
                </a:solidFill>
              </a:rPr>
              <a:t>0.13 – 0.63(0.13+0.50),</a:t>
            </a:r>
            <a:r>
              <a:rPr lang="en-US" sz="1400" dirty="0">
                <a:solidFill>
                  <a:srgbClr val="000000"/>
                </a:solidFill>
              </a:rPr>
              <a:t> third will be from </a:t>
            </a:r>
            <a:endParaRPr lang="tr-TR" sz="1400" dirty="0">
              <a:solidFill>
                <a:srgbClr val="000000"/>
              </a:solidFill>
            </a:endParaRPr>
          </a:p>
          <a:p>
            <a:r>
              <a:rPr lang="en-US" sz="1400" b="1" dirty="0">
                <a:solidFill>
                  <a:srgbClr val="000000"/>
                </a:solidFill>
              </a:rPr>
              <a:t>0.63 – 0.76(0.63+0.13),</a:t>
            </a:r>
            <a:r>
              <a:rPr lang="en-US" sz="1400" dirty="0">
                <a:solidFill>
                  <a:srgbClr val="000000"/>
                </a:solidFill>
              </a:rPr>
              <a:t> and so on. After this the algorithm will run 5 iterations to select different records from the older dataset. Suppose, in 1st iteration, the algorithm will take a random value </a:t>
            </a:r>
            <a:r>
              <a:rPr lang="en-US" sz="1400" b="1" dirty="0">
                <a:solidFill>
                  <a:srgbClr val="000000"/>
                </a:solidFill>
              </a:rPr>
              <a:t>0.46,</a:t>
            </a:r>
            <a:r>
              <a:rPr lang="en-US" sz="1400" dirty="0">
                <a:solidFill>
                  <a:srgbClr val="000000"/>
                </a:solidFill>
              </a:rPr>
              <a:t> then it will go and see in which bucket that value falls and selects that records in the new dataset, then again it will select a random value and see in which bucket it is and select that record for the new dataset and the same process is repeated for 5 times. </a:t>
            </a:r>
          </a:p>
          <a:p>
            <a:r>
              <a:rPr lang="en-US" sz="1400" dirty="0">
                <a:solidFill>
                  <a:srgbClr val="000000"/>
                </a:solidFill>
              </a:rPr>
              <a:t>There is a high probability for the wrong records to get selected several times. This will be the new dataset. It can be seen in the below image that row number 2 has been selected multiple times from the older dataset as that row is incorrectly classified in the previous dataset. </a:t>
            </a:r>
            <a:endParaRPr lang="en-US" sz="1400" b="0" i="0" dirty="0">
              <a:solidFill>
                <a:srgbClr val="000000"/>
              </a:solidFill>
              <a:effectLst/>
            </a:endParaRPr>
          </a:p>
        </p:txBody>
      </p:sp>
      <p:pic>
        <p:nvPicPr>
          <p:cNvPr id="7" name="Picture 6">
            <a:extLst>
              <a:ext uri="{FF2B5EF4-FFF2-40B4-BE49-F238E27FC236}">
                <a16:creationId xmlns:a16="http://schemas.microsoft.com/office/drawing/2014/main" id="{A79BDEA8-A592-4E96-B863-D7DBD430B542}"/>
              </a:ext>
            </a:extLst>
          </p:cNvPr>
          <p:cNvPicPr>
            <a:picLocks noChangeAspect="1"/>
          </p:cNvPicPr>
          <p:nvPr/>
        </p:nvPicPr>
        <p:blipFill>
          <a:blip r:embed="rId4"/>
          <a:stretch>
            <a:fillRect/>
          </a:stretch>
        </p:blipFill>
        <p:spPr>
          <a:xfrm>
            <a:off x="2895600" y="5791200"/>
            <a:ext cx="2743200" cy="1035558"/>
          </a:xfrm>
          <a:prstGeom prst="rect">
            <a:avLst/>
          </a:prstGeom>
        </p:spPr>
      </p:pic>
    </p:spTree>
    <p:extLst>
      <p:ext uri="{BB962C8B-B14F-4D97-AF65-F5344CB8AC3E}">
        <p14:creationId xmlns:p14="http://schemas.microsoft.com/office/powerpoint/2010/main" val="6717104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2">
            <a:extLst>
              <a:ext uri="{FF2B5EF4-FFF2-40B4-BE49-F238E27FC236}">
                <a16:creationId xmlns:a16="http://schemas.microsoft.com/office/drawing/2014/main" id="{B97EA054-A2CD-4AB5-ADB0-1DCE76413A8E}"/>
              </a:ext>
            </a:extLst>
          </p:cNvPr>
          <p:cNvSpPr>
            <a:spLocks noChangeArrowheads="1"/>
          </p:cNvSpPr>
          <p:nvPr/>
        </p:nvSpPr>
        <p:spPr bwMode="auto">
          <a:xfrm>
            <a:off x="304800" y="1474619"/>
            <a:ext cx="8001000" cy="3908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de-DE" dirty="0">
                <a:solidFill>
                  <a:srgbClr val="00B150"/>
                </a:solidFill>
                <a:latin typeface="+mn-lt"/>
              </a:rPr>
              <a:t>#using scikit-learn library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de-DE" b="1" i="0" u="none" strike="noStrike" cap="none" normalizeH="0" baseline="0" dirty="0">
              <a:ln>
                <a:noFill/>
              </a:ln>
              <a:solidFill>
                <a:srgbClr val="006699"/>
              </a:solidFill>
              <a:effectLst/>
              <a:latin typeface="+mn-lt"/>
              <a:cs typeface="Courier New" panose="02070309020205020404" pitchFamily="49" charset="0"/>
            </a:endParaRPr>
          </a:p>
          <a:p>
            <a:r>
              <a:rPr lang="en-US" dirty="0">
                <a:solidFill>
                  <a:srgbClr val="00B150"/>
                </a:solidFill>
                <a:latin typeface="+mn-lt"/>
              </a:rPr>
              <a:t>from </a:t>
            </a:r>
            <a:r>
              <a:rPr lang="en-US" dirty="0" err="1">
                <a:solidFill>
                  <a:srgbClr val="595959"/>
                </a:solidFill>
                <a:latin typeface="+mn-lt"/>
              </a:rPr>
              <a:t>sklearn</a:t>
            </a:r>
            <a:r>
              <a:rPr lang="en-US" dirty="0">
                <a:solidFill>
                  <a:srgbClr val="595959"/>
                </a:solidFill>
                <a:latin typeface="+mn-lt"/>
              </a:rPr>
              <a:t>.</a:t>
            </a:r>
            <a:r>
              <a:rPr lang="tr-TR" dirty="0">
                <a:solidFill>
                  <a:srgbClr val="595959"/>
                </a:solidFill>
                <a:latin typeface="+mn-lt"/>
              </a:rPr>
              <a:t>ensemble</a:t>
            </a:r>
            <a:r>
              <a:rPr lang="en-US" dirty="0">
                <a:solidFill>
                  <a:srgbClr val="595959"/>
                </a:solidFill>
                <a:latin typeface="+mn-lt"/>
              </a:rPr>
              <a:t> </a:t>
            </a:r>
            <a:r>
              <a:rPr lang="en-US" dirty="0">
                <a:solidFill>
                  <a:srgbClr val="00B150"/>
                </a:solidFill>
                <a:latin typeface="+mn-lt"/>
              </a:rPr>
              <a:t>import </a:t>
            </a:r>
            <a:r>
              <a:rPr lang="tr-TR" dirty="0">
                <a:solidFill>
                  <a:srgbClr val="595959"/>
                </a:solidFill>
                <a:latin typeface="+mn-lt"/>
              </a:rPr>
              <a:t>AdaBoostClassifier</a:t>
            </a:r>
          </a:p>
          <a:p>
            <a:r>
              <a:rPr lang="en-US" dirty="0">
                <a:solidFill>
                  <a:srgbClr val="00B150"/>
                </a:solidFill>
                <a:latin typeface="+mn-lt"/>
              </a:rPr>
              <a:t>from </a:t>
            </a:r>
            <a:r>
              <a:rPr lang="en-US" dirty="0" err="1">
                <a:solidFill>
                  <a:srgbClr val="595959"/>
                </a:solidFill>
                <a:latin typeface="+mn-lt"/>
              </a:rPr>
              <a:t>sklearn.metrics</a:t>
            </a:r>
            <a:r>
              <a:rPr lang="en-US" dirty="0">
                <a:solidFill>
                  <a:srgbClr val="595959"/>
                </a:solidFill>
                <a:latin typeface="+mn-lt"/>
              </a:rPr>
              <a:t> </a:t>
            </a:r>
            <a:r>
              <a:rPr lang="tr-TR" dirty="0">
                <a:solidFill>
                  <a:srgbClr val="595959"/>
                </a:solidFill>
                <a:latin typeface="+mn-lt"/>
              </a:rPr>
              <a:t>   </a:t>
            </a:r>
            <a:r>
              <a:rPr lang="en-US" dirty="0">
                <a:solidFill>
                  <a:srgbClr val="00B150"/>
                </a:solidFill>
                <a:latin typeface="+mn-lt"/>
              </a:rPr>
              <a:t>import </a:t>
            </a:r>
            <a:r>
              <a:rPr lang="en-US" dirty="0" err="1">
                <a:solidFill>
                  <a:srgbClr val="595959"/>
                </a:solidFill>
                <a:latin typeface="+mn-lt"/>
              </a:rPr>
              <a:t>accuracy_score</a:t>
            </a:r>
            <a:endParaRPr lang="tr-TR" dirty="0">
              <a:solidFill>
                <a:srgbClr val="595959"/>
              </a:solidFill>
              <a:latin typeface="+mn-lt"/>
            </a:endParaRPr>
          </a:p>
          <a:p>
            <a:endParaRPr lang="tr-TR" dirty="0">
              <a:solidFill>
                <a:srgbClr val="595959"/>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b="0" i="0" u="none" strike="noStrike" cap="none" normalizeH="0" baseline="0" dirty="0">
                <a:ln>
                  <a:noFill/>
                </a:ln>
                <a:solidFill>
                  <a:srgbClr val="000000"/>
                </a:solidFill>
                <a:effectLst/>
                <a:latin typeface="+mn-lt"/>
                <a:cs typeface="Courier New" panose="02070309020205020404" pitchFamily="49" charset="0"/>
              </a:rPr>
              <a:t> </a:t>
            </a:r>
            <a:endParaRPr lang="tr-TR" altLang="de-DE" dirty="0">
              <a:solidFill>
                <a:srgbClr val="000000"/>
              </a:solidFill>
              <a:latin typeface="+mn-lt"/>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b="0" i="0" u="none" strike="noStrike" cap="none" normalizeH="0" baseline="0" dirty="0">
                <a:ln>
                  <a:noFill/>
                </a:ln>
                <a:effectLst/>
                <a:latin typeface="+mn-lt"/>
                <a:cs typeface="Courier New" panose="02070309020205020404" pitchFamily="49" charset="0"/>
              </a:rPr>
              <a:t>ada_clf = AdaBoostClassifier() </a:t>
            </a:r>
            <a:endParaRPr kumimoji="0" lang="tr-TR" altLang="de-DE" b="0" i="0" u="none" strike="noStrike" cap="none" normalizeH="0" baseline="0" dirty="0">
              <a:ln>
                <a:noFill/>
              </a:ln>
              <a:effectLst/>
              <a:latin typeface="+mn-lt"/>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tr-TR" altLang="de-DE" dirty="0">
              <a:latin typeface="+mn-lt"/>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de-DE" b="0" i="0" u="none" strike="noStrike" cap="none" normalizeH="0" baseline="0" dirty="0">
                <a:ln>
                  <a:noFill/>
                </a:ln>
                <a:effectLst/>
                <a:latin typeface="+mn-lt"/>
                <a:cs typeface="Courier New" panose="02070309020205020404" pitchFamily="49" charset="0"/>
              </a:rPr>
              <a:t>y_pred= </a:t>
            </a:r>
            <a:r>
              <a:rPr kumimoji="0" lang="de-DE" altLang="de-DE" b="0" i="0" u="none" strike="noStrike" cap="none" normalizeH="0" baseline="0" dirty="0">
                <a:ln>
                  <a:noFill/>
                </a:ln>
                <a:effectLst/>
                <a:latin typeface="+mn-lt"/>
                <a:cs typeface="Courier New" panose="02070309020205020404" pitchFamily="49" charset="0"/>
              </a:rPr>
              <a:t>ada_clf.fit(X_train, y_train)</a:t>
            </a:r>
            <a:r>
              <a:rPr kumimoji="0" lang="tr-TR" altLang="de-DE" b="0" i="0" u="none" strike="noStrike" cap="none" normalizeH="0" baseline="0" dirty="0">
                <a:ln>
                  <a:noFill/>
                </a:ln>
                <a:effectLst/>
                <a:latin typeface="+mn-lt"/>
                <a:cs typeface="Courier New" panose="02070309020205020404" pitchFamily="49" charset="0"/>
              </a:rPr>
              <a:t>.predict(X_test)</a:t>
            </a:r>
          </a:p>
          <a:p>
            <a:pPr marL="0" marR="0" lvl="0" indent="0" algn="l" defTabSz="914400" rtl="0" eaLnBrk="0" fontAlgn="base" latinLnBrk="0" hangingPunct="0">
              <a:lnSpc>
                <a:spcPct val="100000"/>
              </a:lnSpc>
              <a:spcBef>
                <a:spcPct val="0"/>
              </a:spcBef>
              <a:spcAft>
                <a:spcPct val="0"/>
              </a:spcAft>
              <a:buClrTx/>
              <a:buSzTx/>
              <a:buFontTx/>
              <a:buNone/>
              <a:tabLst/>
            </a:pPr>
            <a:endParaRPr lang="tr-TR" altLang="de-DE" dirty="0">
              <a:latin typeface="+mn-lt"/>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de-DE" b="0" i="0" u="none" strike="noStrike" cap="none" normalizeH="0" baseline="0" dirty="0">
                <a:ln>
                  <a:noFill/>
                </a:ln>
                <a:effectLst/>
                <a:latin typeface="+mn-lt"/>
                <a:cs typeface="Courier New" panose="02070309020205020404" pitchFamily="49" charset="0"/>
              </a:rPr>
              <a:t>accuracy_score(y_test, y_pred)</a:t>
            </a:r>
          </a:p>
          <a:p>
            <a:pPr marL="0" marR="0" lvl="0" indent="0" algn="l" defTabSz="914400" rtl="0" eaLnBrk="0" fontAlgn="base" latinLnBrk="0" hangingPunct="0">
              <a:lnSpc>
                <a:spcPct val="100000"/>
              </a:lnSpc>
              <a:spcBef>
                <a:spcPct val="0"/>
              </a:spcBef>
              <a:spcAft>
                <a:spcPct val="0"/>
              </a:spcAft>
              <a:buClrTx/>
              <a:buSzTx/>
              <a:buFontTx/>
              <a:buNone/>
              <a:tabLst/>
            </a:pPr>
            <a:endParaRPr lang="tr-TR" altLang="de-DE" sz="2800" dirty="0">
              <a:solidFill>
                <a:srgbClr val="000000"/>
              </a:solidFill>
              <a:latin typeface="+mn-lt"/>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2800" b="0" i="0" u="none" strike="noStrike" cap="none" normalizeH="0" baseline="0" dirty="0">
              <a:ln>
                <a:noFill/>
              </a:ln>
              <a:solidFill>
                <a:schemeClr val="tx1"/>
              </a:solidFill>
              <a:effectLst/>
              <a:latin typeface="+mn-lt"/>
            </a:endParaRPr>
          </a:p>
        </p:txBody>
      </p:sp>
      <p:sp>
        <p:nvSpPr>
          <p:cNvPr id="3" name="Rectangle 2">
            <a:extLst>
              <a:ext uri="{FF2B5EF4-FFF2-40B4-BE49-F238E27FC236}">
                <a16:creationId xmlns:a16="http://schemas.microsoft.com/office/drawing/2014/main" id="{7593A980-81C9-4EC0-8974-DED19E4FD78B}"/>
              </a:ext>
            </a:extLst>
          </p:cNvPr>
          <p:cNvSpPr/>
          <p:nvPr/>
        </p:nvSpPr>
        <p:spPr>
          <a:xfrm>
            <a:off x="6705600" y="870466"/>
            <a:ext cx="2198038" cy="369332"/>
          </a:xfrm>
          <a:prstGeom prst="rect">
            <a:avLst/>
          </a:prstGeom>
        </p:spPr>
        <p:txBody>
          <a:bodyPr wrap="none">
            <a:spAutoFit/>
          </a:bodyPr>
          <a:lstStyle/>
          <a:p>
            <a:r>
              <a:rPr lang="tr-TR" b="1" dirty="0">
                <a:solidFill>
                  <a:srgbClr val="FF0000"/>
                </a:solidFill>
              </a:rPr>
              <a:t>AdaBoost</a:t>
            </a:r>
            <a:r>
              <a:rPr lang="de-DE" b="1" dirty="0">
                <a:solidFill>
                  <a:srgbClr val="FF0000"/>
                </a:solidFill>
              </a:rPr>
              <a:t> w/ Python</a:t>
            </a:r>
          </a:p>
        </p:txBody>
      </p:sp>
    </p:spTree>
    <p:extLst>
      <p:ext uri="{BB962C8B-B14F-4D97-AF65-F5344CB8AC3E}">
        <p14:creationId xmlns:p14="http://schemas.microsoft.com/office/powerpoint/2010/main" val="5818731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3" name="Rectangle 2">
            <a:extLst>
              <a:ext uri="{FF2B5EF4-FFF2-40B4-BE49-F238E27FC236}">
                <a16:creationId xmlns:a16="http://schemas.microsoft.com/office/drawing/2014/main" id="{7BC0E0EF-4C87-408A-B83C-F361D2EC35D2}"/>
              </a:ext>
            </a:extLst>
          </p:cNvPr>
          <p:cNvSpPr/>
          <p:nvPr/>
        </p:nvSpPr>
        <p:spPr>
          <a:xfrm>
            <a:off x="228600" y="609600"/>
            <a:ext cx="3070071" cy="369332"/>
          </a:xfrm>
          <a:prstGeom prst="rect">
            <a:avLst/>
          </a:prstGeom>
        </p:spPr>
        <p:txBody>
          <a:bodyPr wrap="none">
            <a:spAutoFit/>
          </a:bodyPr>
          <a:lstStyle/>
          <a:p>
            <a:r>
              <a:rPr lang="de-DE" b="1" dirty="0">
                <a:solidFill>
                  <a:srgbClr val="FF0000"/>
                </a:solidFill>
              </a:rPr>
              <a:t>Gradient Boosting</a:t>
            </a:r>
            <a:r>
              <a:rPr lang="tr-TR" b="1" dirty="0">
                <a:solidFill>
                  <a:srgbClr val="FF0000"/>
                </a:solidFill>
              </a:rPr>
              <a:t> </a:t>
            </a:r>
            <a:r>
              <a:rPr lang="de-DE" b="1" dirty="0">
                <a:solidFill>
                  <a:srgbClr val="FF0000"/>
                </a:solidFill>
              </a:rPr>
              <a:t>Algorithm</a:t>
            </a:r>
          </a:p>
        </p:txBody>
      </p:sp>
      <p:sp>
        <p:nvSpPr>
          <p:cNvPr id="4" name="Rectangle 3">
            <a:extLst>
              <a:ext uri="{FF2B5EF4-FFF2-40B4-BE49-F238E27FC236}">
                <a16:creationId xmlns:a16="http://schemas.microsoft.com/office/drawing/2014/main" id="{865E44A7-763D-49FD-BB3B-85E78A21423E}"/>
              </a:ext>
            </a:extLst>
          </p:cNvPr>
          <p:cNvSpPr/>
          <p:nvPr/>
        </p:nvSpPr>
        <p:spPr>
          <a:xfrm>
            <a:off x="228600" y="1143000"/>
            <a:ext cx="8610600" cy="646331"/>
          </a:xfrm>
          <a:prstGeom prst="rect">
            <a:avLst/>
          </a:prstGeom>
        </p:spPr>
        <p:txBody>
          <a:bodyPr wrap="square">
            <a:spAutoFit/>
          </a:bodyPr>
          <a:lstStyle/>
          <a:p>
            <a:pPr marL="285750" indent="-285750">
              <a:buFont typeface="Symbol" panose="05050102010706020507" pitchFamily="18" charset="2"/>
              <a:buChar char="-"/>
            </a:pPr>
            <a:r>
              <a:rPr lang="tr-TR" dirty="0">
                <a:solidFill>
                  <a:srgbClr val="000000"/>
                </a:solidFill>
              </a:rPr>
              <a:t>R</a:t>
            </a:r>
            <a:r>
              <a:rPr lang="en-US" dirty="0">
                <a:solidFill>
                  <a:srgbClr val="000000"/>
                </a:solidFill>
              </a:rPr>
              <a:t>e-defines boosting as a numerical </a:t>
            </a:r>
            <a:r>
              <a:rPr lang="en-US" dirty="0" err="1">
                <a:solidFill>
                  <a:srgbClr val="000000"/>
                </a:solidFill>
              </a:rPr>
              <a:t>optimisation</a:t>
            </a:r>
            <a:r>
              <a:rPr lang="en-US" dirty="0">
                <a:solidFill>
                  <a:srgbClr val="000000"/>
                </a:solidFill>
              </a:rPr>
              <a:t> problem where the objective is to </a:t>
            </a:r>
            <a:r>
              <a:rPr lang="en-US" dirty="0" err="1">
                <a:solidFill>
                  <a:srgbClr val="000000"/>
                </a:solidFill>
              </a:rPr>
              <a:t>minimise</a:t>
            </a:r>
            <a:r>
              <a:rPr lang="en-US" dirty="0">
                <a:solidFill>
                  <a:srgbClr val="000000"/>
                </a:solidFill>
              </a:rPr>
              <a:t> the loss function of the model by adding weak learners using gradient descent.</a:t>
            </a:r>
            <a:endParaRPr lang="de-DE" dirty="0"/>
          </a:p>
        </p:txBody>
      </p:sp>
      <p:sp>
        <p:nvSpPr>
          <p:cNvPr id="7" name="Rectangle 6">
            <a:extLst>
              <a:ext uri="{FF2B5EF4-FFF2-40B4-BE49-F238E27FC236}">
                <a16:creationId xmlns:a16="http://schemas.microsoft.com/office/drawing/2014/main" id="{C7AAE2D9-D102-4541-987F-C1FD8CE8EDC8}"/>
              </a:ext>
            </a:extLst>
          </p:cNvPr>
          <p:cNvSpPr/>
          <p:nvPr/>
        </p:nvSpPr>
        <p:spPr>
          <a:xfrm>
            <a:off x="190500" y="1898925"/>
            <a:ext cx="8610600" cy="307777"/>
          </a:xfrm>
          <a:prstGeom prst="rect">
            <a:avLst/>
          </a:prstGeom>
        </p:spPr>
        <p:txBody>
          <a:bodyPr wrap="square">
            <a:spAutoFit/>
          </a:bodyPr>
          <a:lstStyle/>
          <a:p>
            <a:r>
              <a:rPr lang="tr-TR" sz="1400" b="1" dirty="0"/>
              <a:t>! Remember with an example:</a:t>
            </a:r>
            <a:r>
              <a:rPr lang="tr-TR" sz="1400" dirty="0"/>
              <a:t> Gradient descent</a:t>
            </a:r>
            <a:r>
              <a:rPr lang="en-US" sz="1400" dirty="0"/>
              <a:t> is an iterative process that finds the minima of a function.</a:t>
            </a:r>
            <a:endParaRPr lang="de-DE" sz="1400" dirty="0"/>
          </a:p>
        </p:txBody>
      </p:sp>
      <p:pic>
        <p:nvPicPr>
          <p:cNvPr id="8" name="Picture 7">
            <a:extLst>
              <a:ext uri="{FF2B5EF4-FFF2-40B4-BE49-F238E27FC236}">
                <a16:creationId xmlns:a16="http://schemas.microsoft.com/office/drawing/2014/main" id="{997162C4-1DF4-430E-AED5-6C4B3A49159F}"/>
              </a:ext>
            </a:extLst>
          </p:cNvPr>
          <p:cNvPicPr>
            <a:picLocks noChangeAspect="1"/>
          </p:cNvPicPr>
          <p:nvPr/>
        </p:nvPicPr>
        <p:blipFill>
          <a:blip r:embed="rId3"/>
          <a:stretch>
            <a:fillRect/>
          </a:stretch>
        </p:blipFill>
        <p:spPr>
          <a:xfrm>
            <a:off x="331292" y="4956820"/>
            <a:ext cx="1729470" cy="1240758"/>
          </a:xfrm>
          <a:prstGeom prst="rect">
            <a:avLst/>
          </a:prstGeom>
        </p:spPr>
      </p:pic>
      <p:sp>
        <p:nvSpPr>
          <p:cNvPr id="9" name="Rectangle 8">
            <a:extLst>
              <a:ext uri="{FF2B5EF4-FFF2-40B4-BE49-F238E27FC236}">
                <a16:creationId xmlns:a16="http://schemas.microsoft.com/office/drawing/2014/main" id="{25837619-9D28-49AB-A644-4B4250751F3A}"/>
              </a:ext>
            </a:extLst>
          </p:cNvPr>
          <p:cNvSpPr/>
          <p:nvPr/>
        </p:nvSpPr>
        <p:spPr>
          <a:xfrm>
            <a:off x="2234045" y="3380848"/>
            <a:ext cx="6400800" cy="430887"/>
          </a:xfrm>
          <a:prstGeom prst="rect">
            <a:avLst/>
          </a:prstGeom>
        </p:spPr>
        <p:txBody>
          <a:bodyPr wrap="square">
            <a:spAutoFit/>
          </a:bodyPr>
          <a:lstStyle/>
          <a:p>
            <a:r>
              <a:rPr lang="en-US" sz="1100" dirty="0">
                <a:solidFill>
                  <a:srgbClr val="000000"/>
                </a:solidFill>
              </a:rPr>
              <a:t>The primary task of Gradient Descent is to find the minimum of this cost function. To find the minimum point, we find its derivatives with respect to intercept.</a:t>
            </a:r>
            <a:r>
              <a:rPr lang="tr-TR" sz="1100" dirty="0">
                <a:solidFill>
                  <a:srgbClr val="000000"/>
                </a:solidFill>
              </a:rPr>
              <a:t> </a:t>
            </a:r>
            <a:r>
              <a:rPr lang="en-US" sz="1100" dirty="0"/>
              <a:t>So the equation of this cost function is given by</a:t>
            </a:r>
            <a:endParaRPr lang="de-DE" sz="1100" dirty="0"/>
          </a:p>
        </p:txBody>
      </p:sp>
      <p:graphicFrame>
        <p:nvGraphicFramePr>
          <p:cNvPr id="13" name="Table 12">
            <a:extLst>
              <a:ext uri="{FF2B5EF4-FFF2-40B4-BE49-F238E27FC236}">
                <a16:creationId xmlns:a16="http://schemas.microsoft.com/office/drawing/2014/main" id="{7C5FB2D0-3CAE-4B4C-A42B-CB1B45A12BD6}"/>
              </a:ext>
            </a:extLst>
          </p:cNvPr>
          <p:cNvGraphicFramePr>
            <a:graphicFrameLocks noGrp="1"/>
          </p:cNvGraphicFramePr>
          <p:nvPr>
            <p:extLst>
              <p:ext uri="{D42A27DB-BD31-4B8C-83A1-F6EECF244321}">
                <p14:modId xmlns:p14="http://schemas.microsoft.com/office/powerpoint/2010/main" val="1646160292"/>
              </p:ext>
            </p:extLst>
          </p:nvPr>
        </p:nvGraphicFramePr>
        <p:xfrm>
          <a:off x="331292" y="2413290"/>
          <a:ext cx="1498600" cy="723900"/>
        </p:xfrm>
        <a:graphic>
          <a:graphicData uri="http://schemas.openxmlformats.org/drawingml/2006/table">
            <a:tbl>
              <a:tblPr/>
              <a:tblGrid>
                <a:gridCol w="609600">
                  <a:extLst>
                    <a:ext uri="{9D8B030D-6E8A-4147-A177-3AD203B41FA5}">
                      <a16:colId xmlns:a16="http://schemas.microsoft.com/office/drawing/2014/main" val="1882087834"/>
                    </a:ext>
                  </a:extLst>
                </a:gridCol>
                <a:gridCol w="889000">
                  <a:extLst>
                    <a:ext uri="{9D8B030D-6E8A-4147-A177-3AD203B41FA5}">
                      <a16:colId xmlns:a16="http://schemas.microsoft.com/office/drawing/2014/main" val="693312739"/>
                    </a:ext>
                  </a:extLst>
                </a:gridCol>
              </a:tblGrid>
              <a:tr h="137160">
                <a:tc>
                  <a:txBody>
                    <a:bodyPr/>
                    <a:lstStyle/>
                    <a:p>
                      <a:pPr algn="l" fontAlgn="b"/>
                      <a:r>
                        <a:rPr lang="de-DE" sz="1100" b="1" i="0" u="none" strike="noStrike" dirty="0">
                          <a:solidFill>
                            <a:srgbClr val="000000"/>
                          </a:solidFill>
                          <a:effectLst/>
                          <a:latin typeface="Calibri" panose="020F0502020204030204" pitchFamily="34" charset="0"/>
                        </a:rPr>
                        <a:t>Area</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de-DE" sz="1100" b="1" i="0" u="none" strike="noStrike">
                          <a:solidFill>
                            <a:srgbClr val="000000"/>
                          </a:solidFill>
                          <a:effectLst/>
                          <a:latin typeface="Calibri" panose="020F0502020204030204" pitchFamily="34" charset="0"/>
                        </a:rPr>
                        <a:t>Price(millions)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25247666"/>
                  </a:ext>
                </a:extLst>
              </a:tr>
              <a:tr h="182880">
                <a:tc>
                  <a:txBody>
                    <a:bodyPr/>
                    <a:lstStyle/>
                    <a:p>
                      <a:pPr algn="r" fontAlgn="b"/>
                      <a:r>
                        <a:rPr lang="de-DE" sz="1100" b="0" i="0" u="none" strike="noStrike">
                          <a:solidFill>
                            <a:srgbClr val="000000"/>
                          </a:solidFill>
                          <a:effectLst/>
                          <a:latin typeface="Calibri" panose="020F0502020204030204" pitchFamily="34" charset="0"/>
                        </a:rPr>
                        <a:t>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de-DE" sz="1100" b="0" i="0" u="none" strike="noStrike" dirty="0">
                          <a:solidFill>
                            <a:srgbClr val="000000"/>
                          </a:solidFill>
                          <a:effectLst/>
                          <a:latin typeface="Calibri" panose="020F0502020204030204" pitchFamily="34" charset="0"/>
                        </a:rPr>
                        <a:t>1.4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46561726"/>
                  </a:ext>
                </a:extLst>
              </a:tr>
              <a:tr h="182880">
                <a:tc>
                  <a:txBody>
                    <a:bodyPr/>
                    <a:lstStyle/>
                    <a:p>
                      <a:pPr algn="r" fontAlgn="b"/>
                      <a:r>
                        <a:rPr lang="de-DE" sz="1100" b="0" i="0" u="none" strike="noStrike">
                          <a:solidFill>
                            <a:srgbClr val="000000"/>
                          </a:solidFill>
                          <a:effectLst/>
                          <a:latin typeface="Calibri" panose="020F0502020204030204" pitchFamily="34" charset="0"/>
                        </a:rPr>
                        <a:t>2.3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de-DE" sz="1100" b="0" i="0" u="none" strike="noStrike">
                          <a:solidFill>
                            <a:srgbClr val="000000"/>
                          </a:solidFill>
                          <a:effectLst/>
                          <a:latin typeface="Calibri" panose="020F0502020204030204" pitchFamily="34" charset="0"/>
                        </a:rPr>
                        <a:t>1.9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9619214"/>
                  </a:ext>
                </a:extLst>
              </a:tr>
              <a:tr h="182880">
                <a:tc>
                  <a:txBody>
                    <a:bodyPr/>
                    <a:lstStyle/>
                    <a:p>
                      <a:pPr algn="r" fontAlgn="b"/>
                      <a:r>
                        <a:rPr lang="de-DE" sz="1100" b="0" i="0" u="none" strike="noStrike">
                          <a:solidFill>
                            <a:srgbClr val="000000"/>
                          </a:solidFill>
                          <a:effectLst/>
                          <a:latin typeface="Calibri" panose="020F0502020204030204" pitchFamily="34" charset="0"/>
                        </a:rPr>
                        <a:t>2.9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de-DE" sz="1100" b="0" i="0" u="none" strike="noStrike" dirty="0">
                          <a:solidFill>
                            <a:srgbClr val="000000"/>
                          </a:solidFill>
                          <a:effectLst/>
                          <a:latin typeface="Calibri" panose="020F0502020204030204" pitchFamily="34" charset="0"/>
                        </a:rPr>
                        <a:t>3.2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62897699"/>
                  </a:ext>
                </a:extLst>
              </a:tr>
            </a:tbl>
          </a:graphicData>
        </a:graphic>
      </p:graphicFrame>
      <p:sp>
        <p:nvSpPr>
          <p:cNvPr id="14" name="Rectangle 1">
            <a:extLst>
              <a:ext uri="{FF2B5EF4-FFF2-40B4-BE49-F238E27FC236}">
                <a16:creationId xmlns:a16="http://schemas.microsoft.com/office/drawing/2014/main" id="{0F700B0C-C8E8-4C82-B4CA-4D3AF66ED5DD}"/>
              </a:ext>
            </a:extLst>
          </p:cNvPr>
          <p:cNvSpPr>
            <a:spLocks noChangeArrowheads="1"/>
          </p:cNvSpPr>
          <p:nvPr/>
        </p:nvSpPr>
        <p:spPr bwMode="auto">
          <a:xfrm>
            <a:off x="2275609" y="2215768"/>
            <a:ext cx="6705600" cy="1061781"/>
          </a:xfrm>
          <a:prstGeom prst="rect">
            <a:avLst/>
          </a:prstGeom>
          <a:solidFill>
            <a:srgbClr val="F1F1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2352"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The gradient descent is provided with a random guess for the value of the intercept. In our case, we take a random guess of zero, so the equation becomes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eaLnBrk="0" fontAlgn="base" hangingPunct="0">
              <a:spcBef>
                <a:spcPct val="0"/>
              </a:spcBef>
              <a:spcAft>
                <a:spcPct val="0"/>
              </a:spcAft>
            </a:pPr>
            <a:r>
              <a:rPr lang="tr-TR" altLang="de-DE" sz="1000" dirty="0">
                <a:solidFill>
                  <a:srgbClr val="000000"/>
                </a:solidFill>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Predicted value = intercept + slope * x</a:t>
            </a:r>
            <a:r>
              <a:rPr kumimoji="0" lang="de-DE" altLang="de-DE" sz="600" b="0" i="0" u="none" strike="noStrike" cap="none" normalizeH="0" baseline="0" dirty="0">
                <a:ln>
                  <a:noFill/>
                </a:ln>
                <a:solidFill>
                  <a:schemeClr val="tx1"/>
                </a:solidFill>
                <a:effectLst/>
              </a:rPr>
              <a:t> </a:t>
            </a:r>
            <a:r>
              <a:rPr kumimoji="0" lang="tr-TR" altLang="de-DE" sz="600" b="0" i="0" u="none" strike="noStrike" cap="none" normalizeH="0" baseline="0" dirty="0">
                <a:ln>
                  <a:noFill/>
                </a:ln>
                <a:solidFill>
                  <a:schemeClr val="tx1"/>
                </a:solidFill>
                <a:effectLst/>
              </a:rPr>
              <a:t> </a:t>
            </a:r>
          </a:p>
          <a:p>
            <a:pPr eaLnBrk="0" fontAlgn="base" hangingPunct="0">
              <a:spcBef>
                <a:spcPct val="0"/>
              </a:spcBef>
              <a:spcAft>
                <a:spcPct val="0"/>
              </a:spcAft>
            </a:pPr>
            <a:endParaRPr lang="tr-TR" altLang="de-DE" sz="600" dirty="0">
              <a:latin typeface="Courier New" panose="02070309020205020404" pitchFamily="49" charset="0"/>
              <a:cs typeface="Courier New" panose="02070309020205020404" pitchFamily="49" charset="0"/>
            </a:endParaRPr>
          </a:p>
          <a:p>
            <a:pPr eaLnBrk="0" fontAlgn="base" hangingPunct="0">
              <a:spcBef>
                <a:spcPct val="0"/>
              </a:spcBef>
              <a:spcAft>
                <a:spcPct val="0"/>
              </a:spcAft>
            </a:pPr>
            <a:r>
              <a:rPr lang="de-DE" altLang="de-DE" sz="1000" dirty="0">
                <a:solidFill>
                  <a:srgbClr val="000000"/>
                </a:solidFill>
                <a:latin typeface="Courier New" panose="02070309020205020404" pitchFamily="49" charset="0"/>
                <a:cs typeface="Courier New" panose="02070309020205020404" pitchFamily="49" charset="0"/>
              </a:rPr>
              <a:t>The predicted values for the above can be calculated like this. </a:t>
            </a:r>
            <a:endParaRPr lang="tr-TR" altLang="de-DE" sz="1000" dirty="0">
              <a:solidFill>
                <a:srgbClr val="000000"/>
              </a:solidFill>
              <a:latin typeface="Courier New" panose="02070309020205020404" pitchFamily="49" charset="0"/>
              <a:cs typeface="Courier New" panose="02070309020205020404" pitchFamily="49" charset="0"/>
            </a:endParaRPr>
          </a:p>
          <a:p>
            <a:pPr eaLnBrk="0" fontAlgn="base" hangingPunct="0">
              <a:spcBef>
                <a:spcPct val="0"/>
              </a:spcBef>
              <a:spcAft>
                <a:spcPct val="0"/>
              </a:spcAft>
            </a:pPr>
            <a:r>
              <a:rPr lang="tr-TR" altLang="de-DE" sz="1000" dirty="0">
                <a:solidFill>
                  <a:srgbClr val="000000"/>
                </a:solidFill>
                <a:latin typeface="Courier New" panose="02070309020205020404" pitchFamily="49" charset="0"/>
                <a:cs typeface="Courier New" panose="02070309020205020404" pitchFamily="49" charset="0"/>
              </a:rPr>
              <a:t>      P</a:t>
            </a:r>
            <a:r>
              <a:rPr lang="de-DE" altLang="de-DE" sz="1000" dirty="0">
                <a:solidFill>
                  <a:srgbClr val="000000"/>
                </a:solidFill>
                <a:latin typeface="Courier New" panose="02070309020205020404" pitchFamily="49" charset="0"/>
                <a:cs typeface="Courier New" panose="02070309020205020404" pitchFamily="49" charset="0"/>
              </a:rPr>
              <a:t>redicted value = 0 + 0.64 * 0.5=0.32</a:t>
            </a:r>
            <a:endParaRPr kumimoji="0" lang="de-DE" altLang="de-DE" sz="1800" b="0" i="0" u="none" strike="noStrike" cap="none" normalizeH="0" baseline="0" dirty="0">
              <a:ln>
                <a:noFill/>
              </a:ln>
              <a:solidFill>
                <a:schemeClr val="tx1"/>
              </a:solidFill>
              <a:effectLst/>
              <a:latin typeface="Arial" panose="020B0604020202020204" pitchFamily="34" charset="0"/>
            </a:endParaRPr>
          </a:p>
        </p:txBody>
      </p:sp>
      <p:pic>
        <p:nvPicPr>
          <p:cNvPr id="16" name="Picture 15">
            <a:extLst>
              <a:ext uri="{FF2B5EF4-FFF2-40B4-BE49-F238E27FC236}">
                <a16:creationId xmlns:a16="http://schemas.microsoft.com/office/drawing/2014/main" id="{6E72698F-5D2C-480A-86C9-AFF9A8584D23}"/>
              </a:ext>
            </a:extLst>
          </p:cNvPr>
          <p:cNvPicPr>
            <a:picLocks noChangeAspect="1"/>
          </p:cNvPicPr>
          <p:nvPr/>
        </p:nvPicPr>
        <p:blipFill>
          <a:blip r:embed="rId4"/>
          <a:stretch>
            <a:fillRect/>
          </a:stretch>
        </p:blipFill>
        <p:spPr>
          <a:xfrm>
            <a:off x="333469" y="3460328"/>
            <a:ext cx="1686153" cy="1348923"/>
          </a:xfrm>
          <a:prstGeom prst="rect">
            <a:avLst/>
          </a:prstGeom>
        </p:spPr>
      </p:pic>
      <p:cxnSp>
        <p:nvCxnSpPr>
          <p:cNvPr id="18" name="Straight Arrow Connector 17">
            <a:extLst>
              <a:ext uri="{FF2B5EF4-FFF2-40B4-BE49-F238E27FC236}">
                <a16:creationId xmlns:a16="http://schemas.microsoft.com/office/drawing/2014/main" id="{4F9AC075-0D27-46C4-B60B-1D55103CAECD}"/>
              </a:ext>
            </a:extLst>
          </p:cNvPr>
          <p:cNvCxnSpPr/>
          <p:nvPr/>
        </p:nvCxnSpPr>
        <p:spPr>
          <a:xfrm flipV="1">
            <a:off x="1763635" y="2895600"/>
            <a:ext cx="511974" cy="990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Rectangle 3">
            <a:extLst>
              <a:ext uri="{FF2B5EF4-FFF2-40B4-BE49-F238E27FC236}">
                <a16:creationId xmlns:a16="http://schemas.microsoft.com/office/drawing/2014/main" id="{07CE2F51-325F-4C06-A7B7-43EE5426D07A}"/>
              </a:ext>
            </a:extLst>
          </p:cNvPr>
          <p:cNvSpPr>
            <a:spLocks noChangeArrowheads="1"/>
          </p:cNvSpPr>
          <p:nvPr/>
        </p:nvSpPr>
        <p:spPr bwMode="auto">
          <a:xfrm>
            <a:off x="2237509" y="3858213"/>
            <a:ext cx="6705599" cy="2292887"/>
          </a:xfrm>
          <a:prstGeom prst="rect">
            <a:avLst/>
          </a:prstGeom>
          <a:solidFill>
            <a:srgbClr val="F1F1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2352"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f(intercept) = (1.4-(intercept+ 0.64 * 0.5))^2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tr-TR" altLang="de-DE" sz="1000" dirty="0">
                <a:solidFill>
                  <a:srgbClr val="000000"/>
                </a:solidFill>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(1.9-(intercept+0.64 * 2.3))^2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tr-TR" altLang="de-DE" sz="1000" dirty="0">
                <a:solidFill>
                  <a:srgbClr val="000000"/>
                </a:solidFill>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(3.2-(intercept+0.64 * 2.9))^2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The derivative of this function with respect to intercept is given by</a:t>
            </a:r>
            <a:r>
              <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600" b="0" i="0" u="none" strike="noStrike" cap="none" normalizeH="0" baseline="0" dirty="0">
                <a:ln>
                  <a:noFill/>
                </a:ln>
                <a:solidFill>
                  <a:schemeClr val="tx1"/>
                </a:solidFill>
                <a:effectLst/>
              </a:rPr>
              <a:t> </a:t>
            </a:r>
            <a:endParaRPr kumimoji="0" lang="tr-TR" altLang="de-DE" sz="600" b="0" i="0" u="none" strike="noStrike" cap="none" normalizeH="0" baseline="0" dirty="0">
              <a:ln>
                <a:noFill/>
              </a:ln>
              <a:solidFill>
                <a:schemeClr val="tx1"/>
              </a:solidFill>
              <a:effectLst/>
            </a:endParaRPr>
          </a:p>
          <a:p>
            <a:pPr eaLnBrk="0" fontAlgn="base" hangingPunct="0">
              <a:spcBef>
                <a:spcPct val="0"/>
              </a:spcBef>
              <a:spcAft>
                <a:spcPct val="0"/>
              </a:spcAft>
            </a:pPr>
            <a:r>
              <a:rPr lang="de-DE" altLang="de-DE" sz="1000" dirty="0">
                <a:solidFill>
                  <a:srgbClr val="000000"/>
                </a:solidFill>
                <a:latin typeface="Courier New" panose="02070309020205020404" pitchFamily="49" charset="0"/>
                <a:cs typeface="Courier New" panose="02070309020205020404" pitchFamily="49" charset="0"/>
              </a:rPr>
              <a:t>Derivative= - 2 (1.4-(intercept+0.64 * 0.5))</a:t>
            </a:r>
            <a:r>
              <a:rPr lang="tr-TR" altLang="de-DE" sz="1000" dirty="0">
                <a:solidFill>
                  <a:srgbClr val="000000"/>
                </a:solidFill>
                <a:latin typeface="Courier New" panose="02070309020205020404" pitchFamily="49" charset="0"/>
                <a:cs typeface="Courier New" panose="02070309020205020404" pitchFamily="49" charset="0"/>
              </a:rPr>
              <a:t> </a:t>
            </a:r>
          </a:p>
          <a:p>
            <a:pPr eaLnBrk="0" fontAlgn="base" hangingPunct="0">
              <a:spcBef>
                <a:spcPct val="0"/>
              </a:spcBef>
              <a:spcAft>
                <a:spcPct val="0"/>
              </a:spcAft>
            </a:pPr>
            <a:r>
              <a:rPr lang="tr-TR" altLang="de-DE" sz="1000" dirty="0">
                <a:solidFill>
                  <a:srgbClr val="000000"/>
                </a:solidFill>
                <a:latin typeface="Courier New" panose="02070309020205020404" pitchFamily="49" charset="0"/>
                <a:cs typeface="Courier New" panose="02070309020205020404" pitchFamily="49" charset="0"/>
              </a:rPr>
              <a:t>           </a:t>
            </a:r>
            <a:r>
              <a:rPr lang="de-DE" altLang="de-DE" sz="1000" dirty="0">
                <a:solidFill>
                  <a:srgbClr val="000000"/>
                </a:solidFill>
                <a:latin typeface="Courier New" panose="02070309020205020404" pitchFamily="49" charset="0"/>
                <a:cs typeface="Courier New" panose="02070309020205020404" pitchFamily="49" charset="0"/>
              </a:rPr>
              <a:t>+ -2 (1.9-(intercept+0.64 * 2.3))</a:t>
            </a:r>
            <a:endParaRPr lang="tr-TR" altLang="de-DE" sz="1000" dirty="0">
              <a:solidFill>
                <a:srgbClr val="000000"/>
              </a:solidFill>
              <a:latin typeface="Courier New" panose="02070309020205020404" pitchFamily="49" charset="0"/>
              <a:cs typeface="Courier New" panose="02070309020205020404" pitchFamily="49" charset="0"/>
            </a:endParaRPr>
          </a:p>
          <a:p>
            <a:pPr eaLnBrk="0" fontAlgn="base" hangingPunct="0">
              <a:spcBef>
                <a:spcPct val="0"/>
              </a:spcBef>
              <a:spcAft>
                <a:spcPct val="0"/>
              </a:spcAft>
            </a:pPr>
            <a:r>
              <a:rPr lang="tr-TR" altLang="de-DE" sz="1000" dirty="0">
                <a:solidFill>
                  <a:srgbClr val="000000"/>
                </a:solidFill>
                <a:latin typeface="Courier New" panose="02070309020205020404" pitchFamily="49" charset="0"/>
                <a:cs typeface="Courier New" panose="02070309020205020404" pitchFamily="49" charset="0"/>
              </a:rPr>
              <a:t>           </a:t>
            </a:r>
            <a:r>
              <a:rPr lang="de-DE" altLang="de-DE" sz="1000" dirty="0">
                <a:solidFill>
                  <a:srgbClr val="000000"/>
                </a:solidFill>
                <a:latin typeface="Courier New" panose="02070309020205020404" pitchFamily="49" charset="0"/>
                <a:cs typeface="Courier New" panose="02070309020205020404" pitchFamily="49" charset="0"/>
              </a:rPr>
              <a:t>+ -2 (3.2-(intercept+0.64 * 2.9))</a:t>
            </a:r>
            <a:endParaRPr lang="tr-TR" altLang="de-DE" sz="1000" dirty="0">
              <a:solidFill>
                <a:srgbClr val="000000"/>
              </a:solidFill>
              <a:latin typeface="Courier New" panose="02070309020205020404" pitchFamily="49" charset="0"/>
              <a:cs typeface="Courier New" panose="02070309020205020404" pitchFamily="49" charset="0"/>
            </a:endParaRPr>
          </a:p>
          <a:p>
            <a:pPr eaLnBrk="0" fontAlgn="base" hangingPunct="0">
              <a:spcBef>
                <a:spcPct val="0"/>
              </a:spcBef>
              <a:spcAft>
                <a:spcPct val="0"/>
              </a:spcAft>
            </a:pPr>
            <a:endParaRPr lang="tr-TR" altLang="de-DE" sz="1000" dirty="0">
              <a:solidFill>
                <a:srgbClr val="00000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de-DE" altLang="de-DE" sz="1000" dirty="0">
                <a:solidFill>
                  <a:srgbClr val="000000"/>
                </a:solidFill>
                <a:latin typeface="Courier New" panose="02070309020205020404" pitchFamily="49" charset="0"/>
                <a:cs typeface="Courier New" panose="02070309020205020404" pitchFamily="49" charset="0"/>
              </a:rPr>
              <a:t>Let us put the value of intercept=0 to find the value of the next intercept Derivative= - 2 (1.4-(0+0.64 * 0.5))</a:t>
            </a:r>
            <a:endParaRPr lang="tr-TR" altLang="de-DE" sz="1000" dirty="0">
              <a:solidFill>
                <a:srgbClr val="00000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tr-TR" altLang="de-DE" sz="1000" dirty="0">
                <a:solidFill>
                  <a:srgbClr val="000000"/>
                </a:solidFill>
                <a:latin typeface="Courier New" panose="02070309020205020404" pitchFamily="49" charset="0"/>
                <a:cs typeface="Courier New" panose="02070309020205020404" pitchFamily="49" charset="0"/>
              </a:rPr>
              <a:t>           </a:t>
            </a:r>
            <a:r>
              <a:rPr lang="de-DE" altLang="de-DE" sz="1000" dirty="0">
                <a:solidFill>
                  <a:srgbClr val="000000"/>
                </a:solidFill>
                <a:latin typeface="Courier New" panose="02070309020205020404" pitchFamily="49" charset="0"/>
                <a:cs typeface="Courier New" panose="02070309020205020404" pitchFamily="49" charset="0"/>
              </a:rPr>
              <a:t>+ -2 (1.9-(0+0.64 * 2.3))</a:t>
            </a:r>
            <a:endParaRPr lang="tr-TR" altLang="de-DE" sz="1000" dirty="0">
              <a:solidFill>
                <a:srgbClr val="00000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tr-TR" altLang="de-DE" sz="1000" dirty="0">
                <a:solidFill>
                  <a:srgbClr val="000000"/>
                </a:solidFill>
                <a:latin typeface="Courier New" panose="02070309020205020404" pitchFamily="49" charset="0"/>
                <a:cs typeface="Courier New" panose="02070309020205020404" pitchFamily="49" charset="0"/>
              </a:rPr>
              <a:t>           </a:t>
            </a:r>
            <a:r>
              <a:rPr lang="de-DE" altLang="de-DE" sz="1000" dirty="0">
                <a:solidFill>
                  <a:srgbClr val="000000"/>
                </a:solidFill>
                <a:latin typeface="Courier New" panose="02070309020205020404" pitchFamily="49" charset="0"/>
                <a:cs typeface="Courier New" panose="02070309020205020404" pitchFamily="49" charset="0"/>
              </a:rPr>
              <a:t>+ -2 (3.2-(0+0.64 * 2.9)) </a:t>
            </a:r>
            <a:endParaRPr lang="tr-TR" altLang="de-DE" sz="1000" dirty="0">
              <a:solidFill>
                <a:srgbClr val="00000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tr-TR" altLang="de-DE" sz="1000" dirty="0">
                <a:solidFill>
                  <a:srgbClr val="000000"/>
                </a:solidFill>
                <a:latin typeface="Courier New" panose="02070309020205020404" pitchFamily="49" charset="0"/>
                <a:cs typeface="Courier New" panose="02070309020205020404" pitchFamily="49" charset="0"/>
              </a:rPr>
              <a:t>          </a:t>
            </a:r>
            <a:r>
              <a:rPr lang="de-DE" altLang="de-DE" sz="1000" dirty="0">
                <a:solidFill>
                  <a:srgbClr val="000000"/>
                </a:solidFill>
                <a:latin typeface="Courier New" panose="02070309020205020404" pitchFamily="49" charset="0"/>
                <a:cs typeface="Courier New" panose="02070309020205020404" pitchFamily="49" charset="0"/>
              </a:rPr>
              <a:t>= -5.7 </a:t>
            </a:r>
            <a:endParaRPr kumimoji="0" lang="de-DE" altLang="de-DE" sz="1800" b="0" i="0" u="none" strike="noStrike" cap="none" normalizeH="0" baseline="0" dirty="0">
              <a:ln>
                <a:noFill/>
              </a:ln>
              <a:solidFill>
                <a:schemeClr val="tx1"/>
              </a:solidFill>
              <a:effectLst/>
              <a:latin typeface="Arial" panose="020B0604020202020204" pitchFamily="34" charset="0"/>
            </a:endParaRPr>
          </a:p>
        </p:txBody>
      </p:sp>
      <p:cxnSp>
        <p:nvCxnSpPr>
          <p:cNvPr id="22" name="Straight Arrow Connector 21">
            <a:extLst>
              <a:ext uri="{FF2B5EF4-FFF2-40B4-BE49-F238E27FC236}">
                <a16:creationId xmlns:a16="http://schemas.microsoft.com/office/drawing/2014/main" id="{E524B5AB-08E8-4CF7-A3B4-10222E6F314D}"/>
              </a:ext>
            </a:extLst>
          </p:cNvPr>
          <p:cNvCxnSpPr>
            <a:cxnSpLocks/>
          </p:cNvCxnSpPr>
          <p:nvPr/>
        </p:nvCxnSpPr>
        <p:spPr>
          <a:xfrm flipV="1">
            <a:off x="1989931" y="4209338"/>
            <a:ext cx="628280" cy="8960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15234341-9A69-4FCE-ACA6-567BD310C6B2}"/>
              </a:ext>
            </a:extLst>
          </p:cNvPr>
          <p:cNvSpPr/>
          <p:nvPr/>
        </p:nvSpPr>
        <p:spPr>
          <a:xfrm>
            <a:off x="2209799" y="6197578"/>
            <a:ext cx="6705599" cy="430887"/>
          </a:xfrm>
          <a:prstGeom prst="rect">
            <a:avLst/>
          </a:prstGeom>
        </p:spPr>
        <p:txBody>
          <a:bodyPr wrap="square">
            <a:spAutoFit/>
          </a:bodyPr>
          <a:lstStyle/>
          <a:p>
            <a:r>
              <a:rPr lang="en-US" sz="1100" dirty="0">
                <a:solidFill>
                  <a:srgbClr val="000000"/>
                </a:solidFill>
              </a:rPr>
              <a:t>Gradient descent subtracts the step size from the current value of intercept to get the new value of intercept. This step size is calculated by multiplying the derivative which is -5.7 here to a small number called the learning rate.</a:t>
            </a:r>
            <a:endParaRPr lang="de-DE" sz="1100" dirty="0">
              <a:solidFill>
                <a:srgbClr val="000000"/>
              </a:solidFill>
            </a:endParaRPr>
          </a:p>
        </p:txBody>
      </p:sp>
    </p:spTree>
    <p:extLst>
      <p:ext uri="{BB962C8B-B14F-4D97-AF65-F5344CB8AC3E}">
        <p14:creationId xmlns:p14="http://schemas.microsoft.com/office/powerpoint/2010/main" val="18275142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pic>
        <p:nvPicPr>
          <p:cNvPr id="2" name="Picture 1">
            <a:extLst>
              <a:ext uri="{FF2B5EF4-FFF2-40B4-BE49-F238E27FC236}">
                <a16:creationId xmlns:a16="http://schemas.microsoft.com/office/drawing/2014/main" id="{7AC9340F-166B-42D2-A507-1341817F0941}"/>
              </a:ext>
            </a:extLst>
          </p:cNvPr>
          <p:cNvPicPr>
            <a:picLocks noChangeAspect="1"/>
          </p:cNvPicPr>
          <p:nvPr/>
        </p:nvPicPr>
        <p:blipFill>
          <a:blip r:embed="rId3"/>
          <a:stretch>
            <a:fillRect/>
          </a:stretch>
        </p:blipFill>
        <p:spPr>
          <a:xfrm>
            <a:off x="228600" y="609600"/>
            <a:ext cx="4527656" cy="1600200"/>
          </a:xfrm>
          <a:prstGeom prst="rect">
            <a:avLst/>
          </a:prstGeom>
        </p:spPr>
      </p:pic>
      <p:sp>
        <p:nvSpPr>
          <p:cNvPr id="3" name="Rectangle 2">
            <a:extLst>
              <a:ext uri="{FF2B5EF4-FFF2-40B4-BE49-F238E27FC236}">
                <a16:creationId xmlns:a16="http://schemas.microsoft.com/office/drawing/2014/main" id="{3383AFF8-7951-483E-95DD-446E9718B386}"/>
              </a:ext>
            </a:extLst>
          </p:cNvPr>
          <p:cNvSpPr/>
          <p:nvPr/>
        </p:nvSpPr>
        <p:spPr>
          <a:xfrm>
            <a:off x="4756256" y="1225034"/>
            <a:ext cx="4159144" cy="369332"/>
          </a:xfrm>
          <a:prstGeom prst="rect">
            <a:avLst/>
          </a:prstGeom>
        </p:spPr>
        <p:txBody>
          <a:bodyPr wrap="square">
            <a:spAutoFit/>
          </a:bodyPr>
          <a:lstStyle/>
          <a:p>
            <a:r>
              <a:rPr lang="en-US" dirty="0">
                <a:solidFill>
                  <a:srgbClr val="000000"/>
                </a:solidFill>
              </a:rPr>
              <a:t>In this case, </a:t>
            </a:r>
            <a:r>
              <a:rPr lang="tr-TR" dirty="0">
                <a:solidFill>
                  <a:srgbClr val="000000"/>
                </a:solidFill>
              </a:rPr>
              <a:t>we </a:t>
            </a:r>
            <a:r>
              <a:rPr lang="en-US" dirty="0">
                <a:solidFill>
                  <a:srgbClr val="000000"/>
                </a:solidFill>
              </a:rPr>
              <a:t>take the learning rate 0.1</a:t>
            </a:r>
            <a:endParaRPr lang="de-DE" dirty="0">
              <a:solidFill>
                <a:srgbClr val="000000"/>
              </a:solidFill>
            </a:endParaRPr>
          </a:p>
        </p:txBody>
      </p:sp>
      <p:sp>
        <p:nvSpPr>
          <p:cNvPr id="4" name="Rectangle 1">
            <a:extLst>
              <a:ext uri="{FF2B5EF4-FFF2-40B4-BE49-F238E27FC236}">
                <a16:creationId xmlns:a16="http://schemas.microsoft.com/office/drawing/2014/main" id="{C68F7C3D-1B5E-4FCA-ACE4-697BF3F8D4B9}"/>
              </a:ext>
            </a:extLst>
          </p:cNvPr>
          <p:cNvSpPr>
            <a:spLocks noChangeArrowheads="1"/>
          </p:cNvSpPr>
          <p:nvPr/>
        </p:nvSpPr>
        <p:spPr bwMode="auto">
          <a:xfrm>
            <a:off x="190500" y="2286000"/>
            <a:ext cx="8724900" cy="3431660"/>
          </a:xfrm>
          <a:prstGeom prst="rect">
            <a:avLst/>
          </a:prstGeom>
          <a:solidFill>
            <a:srgbClr val="F1F1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2352"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Step size=</a:t>
            </a:r>
            <a:r>
              <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-5.7*0.1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New intercept = old intercept-step size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0-(-0.57)=0.57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Let us now put the new intercept in the derivative function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d sum of squared error /d(intercept)= -2 (1.4-(0.57+0.64 * 0.5))</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tr-TR" altLang="de-DE" sz="1000" dirty="0">
                <a:solidFill>
                  <a:srgbClr val="000000"/>
                </a:solidFill>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-2 (1.9-(0.57+0.64 * 2.3))</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-2 (3.2-(0.57+0.64 * 2.9))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-2.3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Now calculate the next step size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Step size=</a:t>
            </a:r>
            <a:r>
              <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-2.3*0.1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New intercept = old intercept-step size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tr-TR" altLang="de-DE" sz="1000" dirty="0">
                <a:solidFill>
                  <a:srgbClr val="000000"/>
                </a:solidFill>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0.57-(-0.23)=0.8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Again let us now put the new intercept in the derivative function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d sum of squared error /d(intercept)= - 2 (1.4-(0.8+0.64 * 0.5))</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tr-TR" altLang="de-DE" sz="1000" dirty="0">
                <a:solidFill>
                  <a:srgbClr val="000000"/>
                </a:solidFill>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-2 (1.9-(0.8+0.64 * 2.3))</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tr-TR" altLang="de-DE" sz="1000" dirty="0">
                <a:solidFill>
                  <a:srgbClr val="000000"/>
                </a:solidFill>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-2 (3.2-(0.8+0.64 * 2.9))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tr-TR" altLang="de-DE" sz="1000" dirty="0">
                <a:solidFill>
                  <a:srgbClr val="000000"/>
                </a:solidFill>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-0.9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Step size= -0.9*0.1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New intercept= old intercept-step size </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tr-TR" altLang="de-DE" sz="1000" dirty="0">
                <a:solidFill>
                  <a:srgbClr val="000000"/>
                </a:solidFill>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0.8-(-0.09)</a:t>
            </a:r>
            <a:endPar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tr-TR" altLang="de-DE" sz="1000" dirty="0">
                <a:solidFill>
                  <a:srgbClr val="000000"/>
                </a:solidFill>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tr-TR"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de-DE" altLang="de-DE"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0.89</a:t>
            </a:r>
            <a:r>
              <a:rPr kumimoji="0" lang="de-DE" altLang="de-DE" sz="600" b="0" i="0" u="none" strike="noStrike" cap="none" normalizeH="0" baseline="0" dirty="0">
                <a:ln>
                  <a:noFill/>
                </a:ln>
                <a:solidFill>
                  <a:schemeClr val="tx1"/>
                </a:solidFill>
                <a:effectLst/>
              </a:rPr>
              <a:t> </a:t>
            </a:r>
            <a:endParaRPr kumimoji="0" lang="de-DE" altLang="de-D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535541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57A431DA-815E-4EB1-AE22-EC91F19A6603}"/>
              </a:ext>
            </a:extLst>
          </p:cNvPr>
          <p:cNvSpPr/>
          <p:nvPr/>
        </p:nvSpPr>
        <p:spPr>
          <a:xfrm>
            <a:off x="228600" y="1676400"/>
            <a:ext cx="8686800" cy="3139321"/>
          </a:xfrm>
          <a:prstGeom prst="rect">
            <a:avLst/>
          </a:prstGeom>
        </p:spPr>
        <p:txBody>
          <a:bodyPr wrap="square">
            <a:spAutoFit/>
          </a:bodyPr>
          <a:lstStyle/>
          <a:p>
            <a:pPr marL="285750" indent="-285750">
              <a:buFont typeface="Symbol" panose="05050102010706020507" pitchFamily="18" charset="2"/>
              <a:buChar char="-"/>
            </a:pPr>
            <a:r>
              <a:rPr lang="tr-TR" dirty="0">
                <a:solidFill>
                  <a:srgbClr val="000000"/>
                </a:solidFill>
              </a:rPr>
              <a:t>G</a:t>
            </a:r>
            <a:r>
              <a:rPr lang="en-US" dirty="0" err="1">
                <a:solidFill>
                  <a:srgbClr val="000000"/>
                </a:solidFill>
              </a:rPr>
              <a:t>radient</a:t>
            </a:r>
            <a:r>
              <a:rPr lang="en-US" dirty="0">
                <a:solidFill>
                  <a:srgbClr val="000000"/>
                </a:solidFill>
              </a:rPr>
              <a:t> boosting is a stage-wise additive model that generates learners during the learning process (i.e., </a:t>
            </a:r>
            <a:r>
              <a:rPr lang="en-US" i="1" u="sng" dirty="0">
                <a:solidFill>
                  <a:srgbClr val="000000"/>
                </a:solidFill>
              </a:rPr>
              <a:t>trees are added one at a time, and existing trees in the model are not changed</a:t>
            </a:r>
            <a:r>
              <a:rPr lang="en-US" dirty="0">
                <a:solidFill>
                  <a:srgbClr val="000000"/>
                </a:solidFill>
              </a:rPr>
              <a:t>). </a:t>
            </a:r>
            <a:endParaRPr lang="tr-TR" dirty="0">
              <a:solidFill>
                <a:srgbClr val="000000"/>
              </a:solidFill>
            </a:endParaRPr>
          </a:p>
          <a:p>
            <a:pPr marL="285750" indent="-285750">
              <a:buFont typeface="Symbol" panose="05050102010706020507" pitchFamily="18" charset="2"/>
              <a:buChar char="-"/>
            </a:pPr>
            <a:endParaRPr lang="tr-TR" dirty="0">
              <a:solidFill>
                <a:srgbClr val="000000"/>
              </a:solidFill>
            </a:endParaRPr>
          </a:p>
          <a:p>
            <a:pPr marL="285750" indent="-285750">
              <a:buFont typeface="Symbol" panose="05050102010706020507" pitchFamily="18" charset="2"/>
              <a:buChar char="-"/>
            </a:pPr>
            <a:r>
              <a:rPr lang="en-US" dirty="0">
                <a:solidFill>
                  <a:srgbClr val="000000"/>
                </a:solidFill>
              </a:rPr>
              <a:t>The contribution of the weak learner to the ensemble is based on the gradient descent </a:t>
            </a:r>
            <a:r>
              <a:rPr lang="en-US" dirty="0" err="1">
                <a:solidFill>
                  <a:srgbClr val="000000"/>
                </a:solidFill>
              </a:rPr>
              <a:t>optimisation</a:t>
            </a:r>
            <a:r>
              <a:rPr lang="en-US" dirty="0">
                <a:solidFill>
                  <a:srgbClr val="000000"/>
                </a:solidFill>
              </a:rPr>
              <a:t> process. </a:t>
            </a:r>
            <a:endParaRPr lang="tr-TR" dirty="0">
              <a:solidFill>
                <a:srgbClr val="000000"/>
              </a:solidFill>
            </a:endParaRPr>
          </a:p>
          <a:p>
            <a:r>
              <a:rPr lang="tr-TR" dirty="0">
                <a:solidFill>
                  <a:srgbClr val="000000"/>
                </a:solidFill>
              </a:rPr>
              <a:t>    </a:t>
            </a:r>
            <a:r>
              <a:rPr lang="en-US" dirty="0">
                <a:solidFill>
                  <a:srgbClr val="000000"/>
                </a:solidFill>
              </a:rPr>
              <a:t>The calculated contribution of each tree is based on </a:t>
            </a:r>
            <a:r>
              <a:rPr lang="en-US" dirty="0" err="1">
                <a:solidFill>
                  <a:srgbClr val="000000"/>
                </a:solidFill>
              </a:rPr>
              <a:t>minimising</a:t>
            </a:r>
            <a:r>
              <a:rPr lang="en-US" dirty="0">
                <a:solidFill>
                  <a:srgbClr val="000000"/>
                </a:solidFill>
              </a:rPr>
              <a:t> the overall error of the strong learner.</a:t>
            </a:r>
            <a:endParaRPr lang="tr-TR" dirty="0">
              <a:solidFill>
                <a:srgbClr val="000000"/>
              </a:solidFill>
            </a:endParaRPr>
          </a:p>
          <a:p>
            <a:endParaRPr lang="tr-TR" dirty="0">
              <a:solidFill>
                <a:srgbClr val="000000"/>
              </a:solidFill>
            </a:endParaRPr>
          </a:p>
          <a:p>
            <a:pPr marL="285750" indent="-285750">
              <a:buFont typeface="Symbol" panose="05050102010706020507" pitchFamily="18" charset="2"/>
              <a:buChar char="-"/>
            </a:pPr>
            <a:r>
              <a:rPr lang="en-US" dirty="0"/>
              <a:t>It tries to fit the new predictor to the </a:t>
            </a:r>
            <a:r>
              <a:rPr lang="tr-TR" dirty="0">
                <a:solidFill>
                  <a:srgbClr val="0000FF"/>
                </a:solidFill>
              </a:rPr>
              <a:t>loss function (e.g. residuals)</a:t>
            </a:r>
            <a:r>
              <a:rPr lang="en-US" dirty="0"/>
              <a:t> made by the previous predictor.</a:t>
            </a:r>
          </a:p>
        </p:txBody>
      </p:sp>
      <p:sp>
        <p:nvSpPr>
          <p:cNvPr id="6" name="Rectangle 1">
            <a:extLst>
              <a:ext uri="{FF2B5EF4-FFF2-40B4-BE49-F238E27FC236}">
                <a16:creationId xmlns:a16="http://schemas.microsoft.com/office/drawing/2014/main" id="{FD7F7BB2-3F5F-4B9B-BEC4-79F04F76834D}"/>
              </a:ext>
            </a:extLst>
          </p:cNvPr>
          <p:cNvSpPr>
            <a:spLocks noChangeArrowheads="1"/>
          </p:cNvSpPr>
          <p:nvPr/>
        </p:nvSpPr>
        <p:spPr bwMode="auto">
          <a:xfrm flipV="1">
            <a:off x="381000" y="3428997"/>
            <a:ext cx="591935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de-DE" altLang="de-DE" sz="1800" b="0" i="0" u="none" strike="noStrike" cap="none" normalizeH="0" baseline="0">
                <a:ln>
                  <a:noFill/>
                </a:ln>
                <a:solidFill>
                  <a:schemeClr val="tx1"/>
                </a:solidFill>
                <a:effectLst/>
                <a:latin typeface="Arial" panose="020B0604020202020204" pitchFamily="34" charset="0"/>
              </a:rPr>
            </a:br>
            <a:endParaRPr kumimoji="0" lang="de-DE" altLang="de-DE"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144360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7" name="Rectangle 6">
            <a:extLst>
              <a:ext uri="{FF2B5EF4-FFF2-40B4-BE49-F238E27FC236}">
                <a16:creationId xmlns:a16="http://schemas.microsoft.com/office/drawing/2014/main" id="{738389B8-F7AA-4CDE-AA21-FD7368EA979E}"/>
              </a:ext>
            </a:extLst>
          </p:cNvPr>
          <p:cNvSpPr/>
          <p:nvPr/>
        </p:nvSpPr>
        <p:spPr>
          <a:xfrm>
            <a:off x="228600" y="609600"/>
            <a:ext cx="8686800" cy="2031325"/>
          </a:xfrm>
          <a:prstGeom prst="rect">
            <a:avLst/>
          </a:prstGeom>
        </p:spPr>
        <p:txBody>
          <a:bodyPr wrap="square">
            <a:spAutoFit/>
          </a:bodyPr>
          <a:lstStyle/>
          <a:p>
            <a:pPr marL="285750" indent="-285750">
              <a:buFont typeface="Symbol" panose="05050102010706020507" pitchFamily="18" charset="2"/>
              <a:buChar char="-"/>
            </a:pPr>
            <a:r>
              <a:rPr lang="tr-TR" dirty="0">
                <a:solidFill>
                  <a:srgbClr val="555555"/>
                </a:solidFill>
              </a:rPr>
              <a:t>     R</a:t>
            </a:r>
            <a:r>
              <a:rPr lang="en-US" dirty="0" err="1">
                <a:solidFill>
                  <a:srgbClr val="555555"/>
                </a:solidFill>
              </a:rPr>
              <a:t>emember</a:t>
            </a:r>
            <a:r>
              <a:rPr lang="en-US" dirty="0">
                <a:solidFill>
                  <a:srgbClr val="555555"/>
                </a:solidFill>
              </a:rPr>
              <a:t> </a:t>
            </a:r>
            <a:r>
              <a:rPr lang="en-US" u="sng" dirty="0">
                <a:solidFill>
                  <a:srgbClr val="F35029"/>
                </a:solidFill>
                <a:hlinkClick r:id="rId3"/>
              </a:rPr>
              <a:t>random forest</a:t>
            </a:r>
            <a:r>
              <a:rPr lang="en-US" dirty="0">
                <a:solidFill>
                  <a:srgbClr val="555555"/>
                </a:solidFill>
              </a:rPr>
              <a:t> algorithm. </a:t>
            </a:r>
            <a:endParaRPr lang="tr-TR" dirty="0">
              <a:solidFill>
                <a:srgbClr val="555555"/>
              </a:solidFill>
            </a:endParaRPr>
          </a:p>
          <a:p>
            <a:pPr marL="285750" indent="-285750">
              <a:buFont typeface="Symbol" panose="05050102010706020507" pitchFamily="18" charset="2"/>
              <a:buChar char="-"/>
            </a:pPr>
            <a:r>
              <a:rPr lang="tr-TR" dirty="0">
                <a:solidFill>
                  <a:srgbClr val="555555"/>
                </a:solidFill>
              </a:rPr>
              <a:t>     </a:t>
            </a:r>
            <a:r>
              <a:rPr lang="en-US" dirty="0">
                <a:solidFill>
                  <a:srgbClr val="555555"/>
                </a:solidFill>
              </a:rPr>
              <a:t>We separate data set to n different sub data sets and create different decision trees for these sub data sets. </a:t>
            </a:r>
            <a:endParaRPr lang="tr-TR" dirty="0">
              <a:solidFill>
                <a:srgbClr val="555555"/>
              </a:solidFill>
            </a:endParaRPr>
          </a:p>
          <a:p>
            <a:pPr marL="285750" indent="-285750">
              <a:buFont typeface="Symbol" panose="05050102010706020507" pitchFamily="18" charset="2"/>
              <a:buChar char="-"/>
            </a:pPr>
            <a:r>
              <a:rPr lang="tr-TR" dirty="0">
                <a:solidFill>
                  <a:srgbClr val="555555"/>
                </a:solidFill>
              </a:rPr>
              <a:t>     </a:t>
            </a:r>
            <a:r>
              <a:rPr lang="en-US" dirty="0">
                <a:solidFill>
                  <a:srgbClr val="555555"/>
                </a:solidFill>
              </a:rPr>
              <a:t>In contrast, data set remains same in GBM. </a:t>
            </a:r>
            <a:endParaRPr lang="tr-TR" dirty="0">
              <a:solidFill>
                <a:srgbClr val="555555"/>
              </a:solidFill>
            </a:endParaRPr>
          </a:p>
          <a:p>
            <a:pPr marL="285750" indent="-285750">
              <a:buFont typeface="Symbol" panose="05050102010706020507" pitchFamily="18" charset="2"/>
              <a:buChar char="-"/>
            </a:pPr>
            <a:r>
              <a:rPr lang="tr-TR" dirty="0">
                <a:solidFill>
                  <a:srgbClr val="555555"/>
                </a:solidFill>
              </a:rPr>
              <a:t>     </a:t>
            </a:r>
            <a:r>
              <a:rPr lang="en-US" dirty="0">
                <a:solidFill>
                  <a:srgbClr val="555555"/>
                </a:solidFill>
              </a:rPr>
              <a:t>We will create a decision tree, we will feed decision tree algorithm same data set but</a:t>
            </a:r>
            <a:r>
              <a:rPr lang="tr-TR" dirty="0">
                <a:solidFill>
                  <a:srgbClr val="555555"/>
                </a:solidFill>
              </a:rPr>
              <a:t> </a:t>
            </a:r>
            <a:r>
              <a:rPr lang="en-US" dirty="0">
                <a:solidFill>
                  <a:srgbClr val="555555"/>
                </a:solidFill>
              </a:rPr>
              <a:t>we will update each instance’s label value as its actual value minus its prediction.</a:t>
            </a:r>
          </a:p>
          <a:p>
            <a:pPr marL="285750" indent="-285750">
              <a:buFont typeface="Symbol" panose="05050102010706020507" pitchFamily="18" charset="2"/>
              <a:buChar char="-"/>
            </a:pPr>
            <a:r>
              <a:rPr lang="tr-TR" dirty="0">
                <a:solidFill>
                  <a:srgbClr val="555555"/>
                </a:solidFill>
              </a:rPr>
              <a:t>      </a:t>
            </a:r>
            <a:r>
              <a:rPr lang="en-US" dirty="0">
                <a:solidFill>
                  <a:srgbClr val="555555"/>
                </a:solidFill>
              </a:rPr>
              <a:t>You might think </a:t>
            </a:r>
            <a:r>
              <a:rPr lang="en-US" u="sng" dirty="0">
                <a:solidFill>
                  <a:srgbClr val="F35029"/>
                </a:solidFill>
                <a:hlinkClick r:id="rId4"/>
              </a:rPr>
              <a:t>sequential</a:t>
            </a:r>
            <a:r>
              <a:rPr lang="en-US" dirty="0">
                <a:solidFill>
                  <a:srgbClr val="555555"/>
                </a:solidFill>
              </a:rPr>
              <a:t> decision trees in gradient boosting.</a:t>
            </a:r>
            <a:endParaRPr lang="en-US" b="0" i="0" dirty="0">
              <a:solidFill>
                <a:srgbClr val="555555"/>
              </a:solidFill>
              <a:effectLst/>
            </a:endParaRPr>
          </a:p>
        </p:txBody>
      </p:sp>
      <p:pic>
        <p:nvPicPr>
          <p:cNvPr id="8" name="Picture 7">
            <a:extLst>
              <a:ext uri="{FF2B5EF4-FFF2-40B4-BE49-F238E27FC236}">
                <a16:creationId xmlns:a16="http://schemas.microsoft.com/office/drawing/2014/main" id="{EB4E5122-C663-4CCD-BE7F-3EECC5B561A9}"/>
              </a:ext>
            </a:extLst>
          </p:cNvPr>
          <p:cNvPicPr>
            <a:picLocks noChangeAspect="1"/>
          </p:cNvPicPr>
          <p:nvPr/>
        </p:nvPicPr>
        <p:blipFill>
          <a:blip r:embed="rId5"/>
          <a:stretch>
            <a:fillRect/>
          </a:stretch>
        </p:blipFill>
        <p:spPr>
          <a:xfrm>
            <a:off x="1257300" y="3012341"/>
            <a:ext cx="6629400" cy="3236059"/>
          </a:xfrm>
          <a:prstGeom prst="rect">
            <a:avLst/>
          </a:prstGeom>
        </p:spPr>
      </p:pic>
    </p:spTree>
    <p:extLst>
      <p:ext uri="{BB962C8B-B14F-4D97-AF65-F5344CB8AC3E}">
        <p14:creationId xmlns:p14="http://schemas.microsoft.com/office/powerpoint/2010/main" val="30040074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0C212E66-9A77-40BB-BB1A-CF877A0E564B}"/>
              </a:ext>
            </a:extLst>
          </p:cNvPr>
          <p:cNvSpPr/>
          <p:nvPr/>
        </p:nvSpPr>
        <p:spPr>
          <a:xfrm>
            <a:off x="228600" y="685800"/>
            <a:ext cx="5638800" cy="369332"/>
          </a:xfrm>
          <a:prstGeom prst="rect">
            <a:avLst/>
          </a:prstGeom>
        </p:spPr>
        <p:txBody>
          <a:bodyPr wrap="square">
            <a:spAutoFit/>
          </a:bodyPr>
          <a:lstStyle/>
          <a:p>
            <a:r>
              <a:rPr lang="en-US" b="1" dirty="0">
                <a:solidFill>
                  <a:srgbClr val="111111"/>
                </a:solidFill>
              </a:rPr>
              <a:t>Understand Gradient Boosting Algorithm with example</a:t>
            </a:r>
            <a:endParaRPr lang="en-US" b="0" i="0" dirty="0">
              <a:solidFill>
                <a:srgbClr val="111111"/>
              </a:solidFill>
              <a:effectLst/>
            </a:endParaRPr>
          </a:p>
        </p:txBody>
      </p:sp>
      <p:sp>
        <p:nvSpPr>
          <p:cNvPr id="3" name="Rectangle 2">
            <a:extLst>
              <a:ext uri="{FF2B5EF4-FFF2-40B4-BE49-F238E27FC236}">
                <a16:creationId xmlns:a16="http://schemas.microsoft.com/office/drawing/2014/main" id="{00C24138-39AA-44DA-ACBC-4987D4AC9C97}"/>
              </a:ext>
            </a:extLst>
          </p:cNvPr>
          <p:cNvSpPr/>
          <p:nvPr/>
        </p:nvSpPr>
        <p:spPr>
          <a:xfrm>
            <a:off x="228600" y="1219200"/>
            <a:ext cx="8610600" cy="923330"/>
          </a:xfrm>
          <a:prstGeom prst="rect">
            <a:avLst/>
          </a:prstGeom>
        </p:spPr>
        <p:txBody>
          <a:bodyPr wrap="square">
            <a:spAutoFit/>
          </a:bodyPr>
          <a:lstStyle/>
          <a:p>
            <a:r>
              <a:rPr lang="en-US" dirty="0">
                <a:solidFill>
                  <a:srgbClr val="000000"/>
                </a:solidFill>
              </a:rPr>
              <a:t>Gradient Boosting is used for regression as well as classification tasks. </a:t>
            </a:r>
            <a:endParaRPr lang="tr-TR" dirty="0">
              <a:solidFill>
                <a:srgbClr val="000000"/>
              </a:solidFill>
            </a:endParaRPr>
          </a:p>
          <a:p>
            <a:r>
              <a:rPr lang="en-US" dirty="0">
                <a:solidFill>
                  <a:srgbClr val="000000"/>
                </a:solidFill>
              </a:rPr>
              <a:t>Following is a sample from a random dataset where we have to predict the weight of an individual, given the height, </a:t>
            </a:r>
            <a:r>
              <a:rPr lang="en-US" dirty="0" err="1">
                <a:solidFill>
                  <a:srgbClr val="000000"/>
                </a:solidFill>
              </a:rPr>
              <a:t>favourite</a:t>
            </a:r>
            <a:r>
              <a:rPr lang="en-US" dirty="0">
                <a:solidFill>
                  <a:srgbClr val="000000"/>
                </a:solidFill>
              </a:rPr>
              <a:t> </a:t>
            </a:r>
            <a:r>
              <a:rPr lang="en-US" dirty="0" err="1">
                <a:solidFill>
                  <a:srgbClr val="000000"/>
                </a:solidFill>
              </a:rPr>
              <a:t>colour</a:t>
            </a:r>
            <a:r>
              <a:rPr lang="en-US" dirty="0">
                <a:solidFill>
                  <a:srgbClr val="000000"/>
                </a:solidFill>
              </a:rPr>
              <a:t>, and gender of a person. </a:t>
            </a:r>
            <a:endParaRPr lang="de-DE" dirty="0"/>
          </a:p>
        </p:txBody>
      </p:sp>
      <p:graphicFrame>
        <p:nvGraphicFramePr>
          <p:cNvPr id="4" name="Table 3">
            <a:extLst>
              <a:ext uri="{FF2B5EF4-FFF2-40B4-BE49-F238E27FC236}">
                <a16:creationId xmlns:a16="http://schemas.microsoft.com/office/drawing/2014/main" id="{0C36DB2C-8F20-418E-B4AC-ECCB5278E40E}"/>
              </a:ext>
            </a:extLst>
          </p:cNvPr>
          <p:cNvGraphicFramePr>
            <a:graphicFrameLocks noGrp="1"/>
          </p:cNvGraphicFramePr>
          <p:nvPr>
            <p:extLst>
              <p:ext uri="{D42A27DB-BD31-4B8C-83A1-F6EECF244321}">
                <p14:modId xmlns:p14="http://schemas.microsoft.com/office/powerpoint/2010/main" val="2362137132"/>
              </p:ext>
            </p:extLst>
          </p:nvPr>
        </p:nvGraphicFramePr>
        <p:xfrm>
          <a:off x="1524000" y="2292743"/>
          <a:ext cx="5486400" cy="1219200"/>
        </p:xfrm>
        <a:graphic>
          <a:graphicData uri="http://schemas.openxmlformats.org/drawingml/2006/table">
            <a:tbl>
              <a:tblPr/>
              <a:tblGrid>
                <a:gridCol w="1371600">
                  <a:extLst>
                    <a:ext uri="{9D8B030D-6E8A-4147-A177-3AD203B41FA5}">
                      <a16:colId xmlns:a16="http://schemas.microsoft.com/office/drawing/2014/main" val="3385323634"/>
                    </a:ext>
                  </a:extLst>
                </a:gridCol>
                <a:gridCol w="1626934">
                  <a:extLst>
                    <a:ext uri="{9D8B030D-6E8A-4147-A177-3AD203B41FA5}">
                      <a16:colId xmlns:a16="http://schemas.microsoft.com/office/drawing/2014/main" val="193148743"/>
                    </a:ext>
                  </a:extLst>
                </a:gridCol>
                <a:gridCol w="1116266">
                  <a:extLst>
                    <a:ext uri="{9D8B030D-6E8A-4147-A177-3AD203B41FA5}">
                      <a16:colId xmlns:a16="http://schemas.microsoft.com/office/drawing/2014/main" val="3633754270"/>
                    </a:ext>
                  </a:extLst>
                </a:gridCol>
                <a:gridCol w="1371600">
                  <a:extLst>
                    <a:ext uri="{9D8B030D-6E8A-4147-A177-3AD203B41FA5}">
                      <a16:colId xmlns:a16="http://schemas.microsoft.com/office/drawing/2014/main" val="1558328438"/>
                    </a:ext>
                  </a:extLst>
                </a:gridCol>
              </a:tblGrid>
              <a:tr h="222619">
                <a:tc>
                  <a:txBody>
                    <a:bodyPr/>
                    <a:lstStyle/>
                    <a:p>
                      <a:r>
                        <a:rPr lang="de-DE" sz="1400">
                          <a:effectLst/>
                          <a:latin typeface="Lato"/>
                        </a:rPr>
                        <a:t>Height(m)</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dirty="0">
                          <a:effectLst/>
                          <a:latin typeface="Lato"/>
                        </a:rPr>
                        <a:t>Favourite</a:t>
                      </a:r>
                      <a:r>
                        <a:rPr lang="tr-TR" sz="1400" dirty="0">
                          <a:effectLst/>
                          <a:latin typeface="Lato"/>
                        </a:rPr>
                        <a:t> </a:t>
                      </a:r>
                      <a:r>
                        <a:rPr lang="de-DE" sz="1400" dirty="0">
                          <a:effectLst/>
                          <a:latin typeface="Lato"/>
                        </a:rPr>
                        <a:t>Color</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Gender</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Weight(kg)</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3846278127"/>
                  </a:ext>
                </a:extLst>
              </a:tr>
              <a:tr h="222619">
                <a:tc>
                  <a:txBody>
                    <a:bodyPr/>
                    <a:lstStyle/>
                    <a:p>
                      <a:r>
                        <a:rPr lang="de-DE" sz="1400">
                          <a:effectLst/>
                          <a:latin typeface="Lato"/>
                        </a:rPr>
                        <a:t>1.6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Blue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88</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390471296"/>
                  </a:ext>
                </a:extLst>
              </a:tr>
              <a:tr h="222619">
                <a:tc>
                  <a:txBody>
                    <a:bodyPr/>
                    <a:lstStyle/>
                    <a:p>
                      <a:r>
                        <a:rPr lang="de-DE" sz="1400" dirty="0">
                          <a:effectLst/>
                          <a:latin typeface="Lato"/>
                        </a:rPr>
                        <a:t>1.6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Green</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Female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2218653092"/>
                  </a:ext>
                </a:extLst>
              </a:tr>
              <a:tr h="222619">
                <a:tc>
                  <a:txBody>
                    <a:bodyPr/>
                    <a:lstStyle/>
                    <a:p>
                      <a:r>
                        <a:rPr lang="de-DE" sz="1400">
                          <a:effectLst/>
                          <a:latin typeface="Lato"/>
                        </a:rPr>
                        <a:t>1.5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Blue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Female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56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1266468651"/>
                  </a:ext>
                </a:extLst>
              </a:tr>
              <a:tr h="222619">
                <a:tc>
                  <a:txBody>
                    <a:bodyPr/>
                    <a:lstStyle/>
                    <a:p>
                      <a:r>
                        <a:rPr lang="de-DE" sz="1400">
                          <a:effectLst/>
                          <a:latin typeface="Lato"/>
                        </a:rPr>
                        <a:t>1.8</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Red</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dirty="0">
                          <a:effectLst/>
                          <a:latin typeface="Lato"/>
                        </a:rPr>
                        <a:t>73</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1290269803"/>
                  </a:ext>
                </a:extLst>
              </a:tr>
            </a:tbl>
          </a:graphicData>
        </a:graphic>
      </p:graphicFrame>
      <p:sp>
        <p:nvSpPr>
          <p:cNvPr id="6" name="Rectangle 5">
            <a:extLst>
              <a:ext uri="{FF2B5EF4-FFF2-40B4-BE49-F238E27FC236}">
                <a16:creationId xmlns:a16="http://schemas.microsoft.com/office/drawing/2014/main" id="{0DD13C1C-8DE7-4D03-BA54-8D94BB664398}"/>
              </a:ext>
            </a:extLst>
          </p:cNvPr>
          <p:cNvSpPr/>
          <p:nvPr/>
        </p:nvSpPr>
        <p:spPr>
          <a:xfrm>
            <a:off x="228600" y="3699808"/>
            <a:ext cx="8610600" cy="923330"/>
          </a:xfrm>
          <a:prstGeom prst="rect">
            <a:avLst/>
          </a:prstGeom>
        </p:spPr>
        <p:txBody>
          <a:bodyPr wrap="square">
            <a:spAutoFit/>
          </a:bodyPr>
          <a:lstStyle/>
          <a:p>
            <a:r>
              <a:rPr lang="en-US" dirty="0">
                <a:solidFill>
                  <a:srgbClr val="000000"/>
                </a:solidFill>
              </a:rPr>
              <a:t>It builds a first learner to predict the observations in the training dataset. This learner is a basic learner. Usually for simplicity, we take an average of all the target variables and assume that to be predicted value in case of Regression as shown below.</a:t>
            </a:r>
            <a:endParaRPr lang="de-DE" dirty="0"/>
          </a:p>
        </p:txBody>
      </p:sp>
      <p:graphicFrame>
        <p:nvGraphicFramePr>
          <p:cNvPr id="7" name="Table 6">
            <a:extLst>
              <a:ext uri="{FF2B5EF4-FFF2-40B4-BE49-F238E27FC236}">
                <a16:creationId xmlns:a16="http://schemas.microsoft.com/office/drawing/2014/main" id="{7B1987F2-F934-46B7-B636-76C56DBBD2EF}"/>
              </a:ext>
            </a:extLst>
          </p:cNvPr>
          <p:cNvGraphicFramePr>
            <a:graphicFrameLocks noGrp="1"/>
          </p:cNvGraphicFramePr>
          <p:nvPr>
            <p:extLst>
              <p:ext uri="{D42A27DB-BD31-4B8C-83A1-F6EECF244321}">
                <p14:modId xmlns:p14="http://schemas.microsoft.com/office/powerpoint/2010/main" val="1263463623"/>
              </p:ext>
            </p:extLst>
          </p:nvPr>
        </p:nvGraphicFramePr>
        <p:xfrm>
          <a:off x="1036320" y="4716522"/>
          <a:ext cx="6995160" cy="1219200"/>
        </p:xfrm>
        <a:graphic>
          <a:graphicData uri="http://schemas.openxmlformats.org/drawingml/2006/table">
            <a:tbl>
              <a:tblPr/>
              <a:tblGrid>
                <a:gridCol w="1399032">
                  <a:extLst>
                    <a:ext uri="{9D8B030D-6E8A-4147-A177-3AD203B41FA5}">
                      <a16:colId xmlns:a16="http://schemas.microsoft.com/office/drawing/2014/main" val="2548975442"/>
                    </a:ext>
                  </a:extLst>
                </a:gridCol>
                <a:gridCol w="1786128">
                  <a:extLst>
                    <a:ext uri="{9D8B030D-6E8A-4147-A177-3AD203B41FA5}">
                      <a16:colId xmlns:a16="http://schemas.microsoft.com/office/drawing/2014/main" val="2167296224"/>
                    </a:ext>
                  </a:extLst>
                </a:gridCol>
                <a:gridCol w="990600">
                  <a:extLst>
                    <a:ext uri="{9D8B030D-6E8A-4147-A177-3AD203B41FA5}">
                      <a16:colId xmlns:a16="http://schemas.microsoft.com/office/drawing/2014/main" val="828162038"/>
                    </a:ext>
                  </a:extLst>
                </a:gridCol>
                <a:gridCol w="1295400">
                  <a:extLst>
                    <a:ext uri="{9D8B030D-6E8A-4147-A177-3AD203B41FA5}">
                      <a16:colId xmlns:a16="http://schemas.microsoft.com/office/drawing/2014/main" val="3579027421"/>
                    </a:ext>
                  </a:extLst>
                </a:gridCol>
                <a:gridCol w="1524000">
                  <a:extLst>
                    <a:ext uri="{9D8B030D-6E8A-4147-A177-3AD203B41FA5}">
                      <a16:colId xmlns:a16="http://schemas.microsoft.com/office/drawing/2014/main" val="1670729887"/>
                    </a:ext>
                  </a:extLst>
                </a:gridCol>
              </a:tblGrid>
              <a:tr h="0">
                <a:tc>
                  <a:txBody>
                    <a:bodyPr/>
                    <a:lstStyle/>
                    <a:p>
                      <a:r>
                        <a:rPr lang="de-DE" sz="1400">
                          <a:effectLst/>
                          <a:latin typeface="Lato"/>
                        </a:rPr>
                        <a:t>Height(m)</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Favourite Color</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Gender</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Weight(kg)</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Prediction 1</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2706318241"/>
                  </a:ext>
                </a:extLst>
              </a:tr>
              <a:tr h="0">
                <a:tc>
                  <a:txBody>
                    <a:bodyPr/>
                    <a:lstStyle/>
                    <a:p>
                      <a:r>
                        <a:rPr lang="de-DE" sz="1400" dirty="0">
                          <a:effectLst/>
                          <a:latin typeface="Lato"/>
                        </a:rPr>
                        <a:t>1.6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Blue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dirty="0">
                          <a:effectLst/>
                          <a:latin typeface="Lato"/>
                        </a:rPr>
                        <a:t>88</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73.5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647730420"/>
                  </a:ext>
                </a:extLst>
              </a:tr>
              <a:tr h="0">
                <a:tc>
                  <a:txBody>
                    <a:bodyPr/>
                    <a:lstStyle/>
                    <a:p>
                      <a:r>
                        <a:rPr lang="de-DE" sz="1400">
                          <a:effectLst/>
                          <a:latin typeface="Lato"/>
                        </a:rPr>
                        <a:t>1.6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Green</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Female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73.5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2207668030"/>
                  </a:ext>
                </a:extLst>
              </a:tr>
              <a:tr h="0">
                <a:tc>
                  <a:txBody>
                    <a:bodyPr/>
                    <a:lstStyle/>
                    <a:p>
                      <a:r>
                        <a:rPr lang="de-DE" sz="1400">
                          <a:effectLst/>
                          <a:latin typeface="Lato"/>
                        </a:rPr>
                        <a:t>1.5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Blue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Female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56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73.5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3455622032"/>
                  </a:ext>
                </a:extLst>
              </a:tr>
              <a:tr h="0">
                <a:tc>
                  <a:txBody>
                    <a:bodyPr/>
                    <a:lstStyle/>
                    <a:p>
                      <a:r>
                        <a:rPr lang="de-DE" sz="1400">
                          <a:effectLst/>
                          <a:latin typeface="Lato"/>
                        </a:rPr>
                        <a:t>1.8</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Red</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73</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dirty="0">
                          <a:effectLst/>
                          <a:latin typeface="Lato"/>
                        </a:rPr>
                        <a:t>73.5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2775877050"/>
                  </a:ext>
                </a:extLst>
              </a:tr>
            </a:tbl>
          </a:graphicData>
        </a:graphic>
      </p:graphicFrame>
      <p:sp>
        <p:nvSpPr>
          <p:cNvPr id="8" name="Rectangle 7">
            <a:extLst>
              <a:ext uri="{FF2B5EF4-FFF2-40B4-BE49-F238E27FC236}">
                <a16:creationId xmlns:a16="http://schemas.microsoft.com/office/drawing/2014/main" id="{47BE9589-41FD-4D40-84CA-D71F08A9CB3B}"/>
              </a:ext>
            </a:extLst>
          </p:cNvPr>
          <p:cNvSpPr/>
          <p:nvPr/>
        </p:nvSpPr>
        <p:spPr>
          <a:xfrm>
            <a:off x="228600" y="6029106"/>
            <a:ext cx="8610600" cy="646331"/>
          </a:xfrm>
          <a:prstGeom prst="rect">
            <a:avLst/>
          </a:prstGeom>
        </p:spPr>
        <p:txBody>
          <a:bodyPr wrap="square">
            <a:spAutoFit/>
          </a:bodyPr>
          <a:lstStyle/>
          <a:p>
            <a:r>
              <a:rPr lang="en-US" dirty="0">
                <a:solidFill>
                  <a:srgbClr val="000000"/>
                </a:solidFill>
              </a:rPr>
              <a:t>Then, it calculates the loss (i.e., the value between the first learner’s outcomes and the actual values). </a:t>
            </a:r>
            <a:endParaRPr lang="de-DE" dirty="0"/>
          </a:p>
        </p:txBody>
      </p:sp>
    </p:spTree>
    <p:extLst>
      <p:ext uri="{BB962C8B-B14F-4D97-AF65-F5344CB8AC3E}">
        <p14:creationId xmlns:p14="http://schemas.microsoft.com/office/powerpoint/2010/main" val="2653672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9353BE22-8273-4045-9418-EF4AF46FF987}"/>
              </a:ext>
            </a:extLst>
          </p:cNvPr>
          <p:cNvSpPr/>
          <p:nvPr/>
        </p:nvSpPr>
        <p:spPr>
          <a:xfrm>
            <a:off x="228600" y="533401"/>
            <a:ext cx="8686800" cy="4524315"/>
          </a:xfrm>
          <a:prstGeom prst="rect">
            <a:avLst/>
          </a:prstGeom>
        </p:spPr>
        <p:txBody>
          <a:bodyPr wrap="square">
            <a:spAutoFit/>
          </a:bodyPr>
          <a:lstStyle/>
          <a:p>
            <a:r>
              <a:rPr lang="en-US" dirty="0">
                <a:solidFill>
                  <a:srgbClr val="000000"/>
                </a:solidFill>
                <a:latin typeface="Times New Roman" panose="02020603050405020304" pitchFamily="18" charset="0"/>
              </a:rPr>
              <a:t>Suppose</a:t>
            </a:r>
            <a:r>
              <a:rPr lang="tr-TR" dirty="0">
                <a:solidFill>
                  <a:srgbClr val="000000"/>
                </a:solidFill>
                <a:latin typeface="Times New Roman" panose="02020603050405020304" pitchFamily="18" charset="0"/>
              </a:rPr>
              <a:t> that:</a:t>
            </a:r>
          </a:p>
          <a:p>
            <a:endParaRPr lang="tr-TR" dirty="0">
              <a:solidFill>
                <a:srgbClr val="000000"/>
              </a:solidFill>
              <a:latin typeface="Times New Roman" panose="02020603050405020304" pitchFamily="18" charset="0"/>
            </a:endParaRPr>
          </a:p>
          <a:p>
            <a:pPr marL="285750" indent="-285750">
              <a:buFont typeface="Arial" panose="020B0604020202020204" pitchFamily="34" charset="0"/>
              <a:buChar char="•"/>
            </a:pPr>
            <a:r>
              <a:rPr lang="tr-TR" dirty="0">
                <a:solidFill>
                  <a:srgbClr val="000000"/>
                </a:solidFill>
                <a:latin typeface="Times New Roman" panose="02020603050405020304" pitchFamily="18" charset="0"/>
              </a:rPr>
              <a:t>Y</a:t>
            </a:r>
            <a:r>
              <a:rPr lang="en-US" dirty="0" err="1">
                <a:solidFill>
                  <a:srgbClr val="000000"/>
                </a:solidFill>
                <a:latin typeface="Times New Roman" panose="02020603050405020304" pitchFamily="18" charset="0"/>
              </a:rPr>
              <a:t>ou</a:t>
            </a:r>
            <a:r>
              <a:rPr lang="en-US" dirty="0">
                <a:solidFill>
                  <a:srgbClr val="000000"/>
                </a:solidFill>
                <a:latin typeface="Times New Roman" panose="02020603050405020304" pitchFamily="18" charset="0"/>
              </a:rPr>
              <a:t> ask a complex question to thousands of random people</a:t>
            </a:r>
            <a:r>
              <a:rPr lang="tr-TR" dirty="0">
                <a:solidFill>
                  <a:srgbClr val="000000"/>
                </a:solidFill>
                <a:latin typeface="Times New Roman" panose="02020603050405020304" pitchFamily="18" charset="0"/>
              </a:rPr>
              <a:t>,</a:t>
            </a:r>
          </a:p>
          <a:p>
            <a:pPr marL="285750" indent="-285750">
              <a:buFont typeface="Arial" panose="020B0604020202020204" pitchFamily="34" charset="0"/>
              <a:buChar char="•"/>
            </a:pPr>
            <a:r>
              <a:rPr lang="en-US" dirty="0">
                <a:solidFill>
                  <a:srgbClr val="000000"/>
                </a:solidFill>
                <a:latin typeface="Times New Roman" panose="02020603050405020304" pitchFamily="18" charset="0"/>
              </a:rPr>
              <a:t>then aggregate their answers. </a:t>
            </a:r>
            <a:endParaRPr lang="tr-TR" dirty="0">
              <a:solidFill>
                <a:srgbClr val="000000"/>
              </a:solidFill>
              <a:latin typeface="Times New Roman" panose="02020603050405020304" pitchFamily="18" charset="0"/>
            </a:endParaRPr>
          </a:p>
          <a:p>
            <a:endParaRPr lang="tr-TR" dirty="0">
              <a:solidFill>
                <a:srgbClr val="000000"/>
              </a:solidFill>
              <a:latin typeface="Times New Roman" panose="02020603050405020304" pitchFamily="18" charset="0"/>
            </a:endParaRPr>
          </a:p>
          <a:p>
            <a:r>
              <a:rPr lang="en-US" dirty="0">
                <a:solidFill>
                  <a:srgbClr val="000000"/>
                </a:solidFill>
                <a:latin typeface="Times New Roman" panose="02020603050405020304" pitchFamily="18" charset="0"/>
              </a:rPr>
              <a:t>In many cases you will find that </a:t>
            </a:r>
            <a:r>
              <a:rPr lang="en-US" u="sng" dirty="0">
                <a:solidFill>
                  <a:srgbClr val="000000"/>
                </a:solidFill>
                <a:latin typeface="Times New Roman" panose="02020603050405020304" pitchFamily="18" charset="0"/>
              </a:rPr>
              <a:t>this aggregated answer</a:t>
            </a:r>
            <a:r>
              <a:rPr lang="en-US" dirty="0">
                <a:solidFill>
                  <a:srgbClr val="000000"/>
                </a:solidFill>
                <a:latin typeface="Times New Roman" panose="02020603050405020304" pitchFamily="18" charset="0"/>
              </a:rPr>
              <a:t> is better than </a:t>
            </a:r>
            <a:r>
              <a:rPr lang="en-US" u="sng" dirty="0">
                <a:solidFill>
                  <a:srgbClr val="000000"/>
                </a:solidFill>
                <a:latin typeface="Times New Roman" panose="02020603050405020304" pitchFamily="18" charset="0"/>
              </a:rPr>
              <a:t>an expert’s answer</a:t>
            </a:r>
            <a:r>
              <a:rPr lang="en-US" dirty="0">
                <a:solidFill>
                  <a:srgbClr val="000000"/>
                </a:solidFill>
                <a:latin typeface="Times New Roman" panose="02020603050405020304" pitchFamily="18" charset="0"/>
              </a:rPr>
              <a:t>. </a:t>
            </a:r>
            <a:endParaRPr lang="tr-TR" dirty="0">
              <a:solidFill>
                <a:srgbClr val="000000"/>
              </a:solidFill>
              <a:latin typeface="Times New Roman" panose="02020603050405020304" pitchFamily="18" charset="0"/>
            </a:endParaRPr>
          </a:p>
          <a:p>
            <a:r>
              <a:rPr lang="tr-TR" dirty="0">
                <a:solidFill>
                  <a:srgbClr val="000000"/>
                </a:solidFill>
                <a:latin typeface="Times New Roman" panose="02020603050405020304" pitchFamily="18" charset="0"/>
              </a:rPr>
              <a:t>		</a:t>
            </a:r>
            <a:r>
              <a:rPr lang="en-US" dirty="0">
                <a:solidFill>
                  <a:srgbClr val="000000"/>
                </a:solidFill>
                <a:latin typeface="Times New Roman" panose="02020603050405020304" pitchFamily="18" charset="0"/>
              </a:rPr>
              <a:t>This is called the </a:t>
            </a:r>
            <a:r>
              <a:rPr lang="en-US" b="1" i="1" dirty="0">
                <a:solidFill>
                  <a:srgbClr val="000000"/>
                </a:solidFill>
                <a:latin typeface="Times New Roman" panose="02020603050405020304" pitchFamily="18" charset="0"/>
              </a:rPr>
              <a:t>wisdom of the crowd</a:t>
            </a:r>
            <a:r>
              <a:rPr lang="en-US" b="1" dirty="0">
                <a:solidFill>
                  <a:srgbClr val="000000"/>
                </a:solidFill>
                <a:latin typeface="Times New Roman" panose="02020603050405020304" pitchFamily="18" charset="0"/>
              </a:rPr>
              <a:t>.</a:t>
            </a:r>
            <a:r>
              <a:rPr lang="en-US" dirty="0">
                <a:solidFill>
                  <a:srgbClr val="000000"/>
                </a:solidFill>
                <a:latin typeface="Times New Roman" panose="02020603050405020304" pitchFamily="18" charset="0"/>
              </a:rPr>
              <a:t> </a:t>
            </a:r>
            <a:endParaRPr lang="tr-TR" dirty="0">
              <a:solidFill>
                <a:srgbClr val="000000"/>
              </a:solidFill>
              <a:latin typeface="Times New Roman" panose="02020603050405020304" pitchFamily="18" charset="0"/>
            </a:endParaRPr>
          </a:p>
          <a:p>
            <a:endParaRPr lang="tr-TR" dirty="0">
              <a:solidFill>
                <a:srgbClr val="000000"/>
              </a:solidFill>
              <a:latin typeface="Times New Roman" panose="02020603050405020304" pitchFamily="18" charset="0"/>
            </a:endParaRPr>
          </a:p>
          <a:p>
            <a:r>
              <a:rPr lang="en-US" dirty="0">
                <a:solidFill>
                  <a:srgbClr val="000000"/>
                </a:solidFill>
                <a:latin typeface="Times New Roman" panose="02020603050405020304" pitchFamily="18" charset="0"/>
              </a:rPr>
              <a:t>Similarly, </a:t>
            </a:r>
            <a:endParaRPr lang="tr-TR" dirty="0">
              <a:solidFill>
                <a:srgbClr val="000000"/>
              </a:solidFill>
              <a:latin typeface="Times New Roman" panose="02020603050405020304" pitchFamily="18" charset="0"/>
            </a:endParaRPr>
          </a:p>
          <a:p>
            <a:endParaRPr lang="tr-TR" dirty="0">
              <a:solidFill>
                <a:srgbClr val="000000"/>
              </a:solidFill>
              <a:latin typeface="Times New Roman" panose="02020603050405020304" pitchFamily="18" charset="0"/>
            </a:endParaRPr>
          </a:p>
          <a:p>
            <a:pPr marL="285750" indent="-285750">
              <a:buFont typeface="Arial" panose="020B0604020202020204" pitchFamily="34" charset="0"/>
              <a:buChar char="•"/>
            </a:pPr>
            <a:r>
              <a:rPr lang="tr-TR" dirty="0">
                <a:solidFill>
                  <a:srgbClr val="000000"/>
                </a:solidFill>
                <a:latin typeface="Times New Roman" panose="02020603050405020304" pitchFamily="18" charset="0"/>
              </a:rPr>
              <a:t>I</a:t>
            </a:r>
            <a:r>
              <a:rPr lang="en-US" dirty="0">
                <a:solidFill>
                  <a:srgbClr val="000000"/>
                </a:solidFill>
                <a:latin typeface="Times New Roman" panose="02020603050405020304" pitchFamily="18" charset="0"/>
              </a:rPr>
              <a:t>f you aggregate the predictions of a group of predictors (such as classifiers or regressors), you will often get better predictions than with the best individual predictor.</a:t>
            </a:r>
            <a:endParaRPr lang="tr-TR" dirty="0">
              <a:solidFill>
                <a:srgbClr val="000000"/>
              </a:solidFill>
              <a:latin typeface="Times New Roman" panose="02020603050405020304" pitchFamily="18" charset="0"/>
            </a:endParaRPr>
          </a:p>
          <a:p>
            <a:r>
              <a:rPr lang="en-US" dirty="0">
                <a:solidFill>
                  <a:srgbClr val="000000"/>
                </a:solidFill>
                <a:latin typeface="Times New Roman" panose="02020603050405020304" pitchFamily="18" charset="0"/>
              </a:rPr>
              <a:t> </a:t>
            </a:r>
            <a:endParaRPr lang="tr-TR" dirty="0">
              <a:solidFill>
                <a:srgbClr val="000000"/>
              </a:solidFill>
              <a:latin typeface="Times New Roman" panose="02020603050405020304" pitchFamily="18" charset="0"/>
            </a:endParaRPr>
          </a:p>
          <a:p>
            <a:r>
              <a:rPr lang="tr-TR" dirty="0">
                <a:solidFill>
                  <a:srgbClr val="000000"/>
                </a:solidFill>
                <a:latin typeface="Times New Roman" panose="02020603050405020304" pitchFamily="18" charset="0"/>
              </a:rPr>
              <a:t>	            </a:t>
            </a:r>
            <a:r>
              <a:rPr lang="en-US" dirty="0">
                <a:solidFill>
                  <a:srgbClr val="000000"/>
                </a:solidFill>
                <a:latin typeface="Times New Roman" panose="02020603050405020304" pitchFamily="18" charset="0"/>
              </a:rPr>
              <a:t>A group of </a:t>
            </a:r>
            <a:r>
              <a:rPr lang="en-US" u="sng" dirty="0">
                <a:solidFill>
                  <a:srgbClr val="000000"/>
                </a:solidFill>
                <a:latin typeface="Times New Roman" panose="02020603050405020304" pitchFamily="18" charset="0"/>
              </a:rPr>
              <a:t>predictors</a:t>
            </a:r>
            <a:r>
              <a:rPr lang="en-US" dirty="0">
                <a:solidFill>
                  <a:srgbClr val="000000"/>
                </a:solidFill>
                <a:latin typeface="Times New Roman" panose="02020603050405020304" pitchFamily="18" charset="0"/>
              </a:rPr>
              <a:t> is called an </a:t>
            </a:r>
            <a:r>
              <a:rPr lang="en-US" b="1" i="1" dirty="0">
                <a:solidFill>
                  <a:srgbClr val="000000"/>
                </a:solidFill>
                <a:latin typeface="Times New Roman" panose="02020603050405020304" pitchFamily="18" charset="0"/>
              </a:rPr>
              <a:t>ensemble</a:t>
            </a:r>
            <a:r>
              <a:rPr lang="tr-TR" b="1" i="1" dirty="0">
                <a:solidFill>
                  <a:srgbClr val="000000"/>
                </a:solidFill>
                <a:latin typeface="Times New Roman" panose="02020603050405020304" pitchFamily="18" charset="0"/>
              </a:rPr>
              <a:t>.</a:t>
            </a:r>
            <a:endParaRPr lang="tr-TR" dirty="0">
              <a:solidFill>
                <a:srgbClr val="000000"/>
              </a:solidFill>
              <a:latin typeface="Times New Roman" panose="02020603050405020304" pitchFamily="18" charset="0"/>
            </a:endParaRPr>
          </a:p>
          <a:p>
            <a:r>
              <a:rPr lang="tr-TR" dirty="0">
                <a:solidFill>
                  <a:srgbClr val="000000"/>
                </a:solidFill>
                <a:latin typeface="Times New Roman" panose="02020603050405020304" pitchFamily="18" charset="0"/>
              </a:rPr>
              <a:t>                            This </a:t>
            </a:r>
            <a:r>
              <a:rPr lang="en-US" u="sng" dirty="0">
                <a:solidFill>
                  <a:srgbClr val="000000"/>
                </a:solidFill>
                <a:latin typeface="Times New Roman" panose="02020603050405020304" pitchFamily="18" charset="0"/>
              </a:rPr>
              <a:t>technique</a:t>
            </a:r>
            <a:r>
              <a:rPr lang="en-US" dirty="0">
                <a:solidFill>
                  <a:srgbClr val="000000"/>
                </a:solidFill>
                <a:latin typeface="Times New Roman" panose="02020603050405020304" pitchFamily="18" charset="0"/>
              </a:rPr>
              <a:t> is called </a:t>
            </a:r>
            <a:r>
              <a:rPr lang="en-US" b="1" i="1" dirty="0">
                <a:solidFill>
                  <a:srgbClr val="000000"/>
                </a:solidFill>
                <a:latin typeface="Times New Roman" panose="02020603050405020304" pitchFamily="18" charset="0"/>
              </a:rPr>
              <a:t>Ensemble Learning</a:t>
            </a:r>
            <a:r>
              <a:rPr lang="tr-TR" b="1" i="1" dirty="0">
                <a:solidFill>
                  <a:srgbClr val="000000"/>
                </a:solidFill>
                <a:latin typeface="Times New Roman" panose="02020603050405020304" pitchFamily="18" charset="0"/>
              </a:rPr>
              <a:t>.</a:t>
            </a:r>
          </a:p>
          <a:p>
            <a:r>
              <a:rPr lang="tr-TR" b="1" i="1" dirty="0">
                <a:solidFill>
                  <a:srgbClr val="000000"/>
                </a:solidFill>
                <a:latin typeface="Times New Roman" panose="02020603050405020304" pitchFamily="18" charset="0"/>
              </a:rPr>
              <a:t>                  </a:t>
            </a:r>
            <a:r>
              <a:rPr lang="tr-TR" dirty="0">
                <a:solidFill>
                  <a:srgbClr val="000000"/>
                </a:solidFill>
                <a:latin typeface="Times New Roman" panose="02020603050405020304" pitchFamily="18" charset="0"/>
              </a:rPr>
              <a:t>An </a:t>
            </a:r>
            <a:r>
              <a:rPr lang="en-US" dirty="0">
                <a:solidFill>
                  <a:srgbClr val="000000"/>
                </a:solidFill>
                <a:latin typeface="Times New Roman" panose="02020603050405020304" pitchFamily="18" charset="0"/>
              </a:rPr>
              <a:t>Ensemble Learning </a:t>
            </a:r>
            <a:r>
              <a:rPr lang="en-US" u="sng" dirty="0">
                <a:solidFill>
                  <a:srgbClr val="000000"/>
                </a:solidFill>
                <a:latin typeface="Times New Roman" panose="02020603050405020304" pitchFamily="18" charset="0"/>
              </a:rPr>
              <a:t>algorithm</a:t>
            </a:r>
            <a:r>
              <a:rPr lang="en-US" dirty="0">
                <a:solidFill>
                  <a:srgbClr val="000000"/>
                </a:solidFill>
                <a:latin typeface="Times New Roman" panose="02020603050405020304" pitchFamily="18" charset="0"/>
              </a:rPr>
              <a:t> is called an </a:t>
            </a:r>
            <a:r>
              <a:rPr lang="en-US" b="1" i="1" dirty="0">
                <a:solidFill>
                  <a:srgbClr val="000000"/>
                </a:solidFill>
                <a:latin typeface="Times New Roman" panose="02020603050405020304" pitchFamily="18" charset="0"/>
              </a:rPr>
              <a:t>Ensemble method</a:t>
            </a:r>
            <a:r>
              <a:rPr lang="tr-TR" b="1" i="1" dirty="0">
                <a:solidFill>
                  <a:srgbClr val="000000"/>
                </a:solidFill>
                <a:latin typeface="Times New Roman" panose="02020603050405020304" pitchFamily="18" charset="0"/>
              </a:rPr>
              <a:t>.</a:t>
            </a:r>
            <a:endParaRPr lang="de-DE" b="1" dirty="0"/>
          </a:p>
        </p:txBody>
      </p:sp>
      <p:sp>
        <p:nvSpPr>
          <p:cNvPr id="3" name="Rectangle 2">
            <a:extLst>
              <a:ext uri="{FF2B5EF4-FFF2-40B4-BE49-F238E27FC236}">
                <a16:creationId xmlns:a16="http://schemas.microsoft.com/office/drawing/2014/main" id="{378AB74A-7AF1-4438-9920-CBB1E21E3A24}"/>
              </a:ext>
            </a:extLst>
          </p:cNvPr>
          <p:cNvSpPr/>
          <p:nvPr/>
        </p:nvSpPr>
        <p:spPr>
          <a:xfrm>
            <a:off x="304800" y="5380672"/>
            <a:ext cx="8610600" cy="923330"/>
          </a:xfrm>
          <a:prstGeom prst="rect">
            <a:avLst/>
          </a:prstGeom>
        </p:spPr>
        <p:txBody>
          <a:bodyPr wrap="square">
            <a:spAutoFit/>
          </a:bodyPr>
          <a:lstStyle/>
          <a:p>
            <a:r>
              <a:rPr lang="tr-TR" dirty="0"/>
              <a:t>In other words, a</a:t>
            </a:r>
            <a:r>
              <a:rPr lang="en-US" dirty="0"/>
              <a:t>n </a:t>
            </a:r>
            <a:r>
              <a:rPr lang="en-US" b="1" dirty="0"/>
              <a:t>ensemble method </a:t>
            </a:r>
            <a:r>
              <a:rPr lang="en-US" dirty="0"/>
              <a:t>is a technique that combines the predictions from multiple machine learning algorithms together to make more accurate predictions than any individual model.</a:t>
            </a:r>
            <a:endParaRPr lang="de-DE" dirty="0"/>
          </a:p>
        </p:txBody>
      </p:sp>
    </p:spTree>
    <p:extLst>
      <p:ext uri="{BB962C8B-B14F-4D97-AF65-F5344CB8AC3E}">
        <p14:creationId xmlns:p14="http://schemas.microsoft.com/office/powerpoint/2010/main" val="3555500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9029699" y="6111874"/>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1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30</a:t>
            </a:fld>
            <a:endParaRPr kumimoji="0" lang="en-US" sz="1100" b="0" i="0" u="none" strike="noStrike" kern="1200" cap="none" spc="0" normalizeH="0" baseline="0" noProof="0">
              <a:ln>
                <a:noFill/>
              </a:ln>
              <a:solidFill>
                <a:prstClr val="black"/>
              </a:solidFill>
              <a:effectLst/>
              <a:uLnTx/>
              <a:uFillTx/>
              <a:latin typeface="Calibri" pitchFamily="34" charset="0"/>
              <a:ea typeface="+mn-ea"/>
              <a:cs typeface="+mn-cs"/>
            </a:endParaRPr>
          </a:p>
        </p:txBody>
      </p:sp>
      <p:graphicFrame>
        <p:nvGraphicFramePr>
          <p:cNvPr id="2" name="Table 1">
            <a:extLst>
              <a:ext uri="{FF2B5EF4-FFF2-40B4-BE49-F238E27FC236}">
                <a16:creationId xmlns:a16="http://schemas.microsoft.com/office/drawing/2014/main" id="{560A71F1-8947-422D-860B-EBC616E7747C}"/>
              </a:ext>
            </a:extLst>
          </p:cNvPr>
          <p:cNvGraphicFramePr>
            <a:graphicFrameLocks noGrp="1"/>
          </p:cNvGraphicFramePr>
          <p:nvPr>
            <p:extLst>
              <p:ext uri="{D42A27DB-BD31-4B8C-83A1-F6EECF244321}">
                <p14:modId xmlns:p14="http://schemas.microsoft.com/office/powerpoint/2010/main" val="4066668349"/>
              </p:ext>
            </p:extLst>
          </p:nvPr>
        </p:nvGraphicFramePr>
        <p:xfrm>
          <a:off x="990600" y="762000"/>
          <a:ext cx="7391399" cy="1517880"/>
        </p:xfrm>
        <a:graphic>
          <a:graphicData uri="http://schemas.openxmlformats.org/drawingml/2006/table">
            <a:tbl>
              <a:tblPr/>
              <a:tblGrid>
                <a:gridCol w="1055914">
                  <a:extLst>
                    <a:ext uri="{9D8B030D-6E8A-4147-A177-3AD203B41FA5}">
                      <a16:colId xmlns:a16="http://schemas.microsoft.com/office/drawing/2014/main" val="1863333906"/>
                    </a:ext>
                  </a:extLst>
                </a:gridCol>
                <a:gridCol w="1583871">
                  <a:extLst>
                    <a:ext uri="{9D8B030D-6E8A-4147-A177-3AD203B41FA5}">
                      <a16:colId xmlns:a16="http://schemas.microsoft.com/office/drawing/2014/main" val="1373140595"/>
                    </a:ext>
                  </a:extLst>
                </a:gridCol>
                <a:gridCol w="1055914">
                  <a:extLst>
                    <a:ext uri="{9D8B030D-6E8A-4147-A177-3AD203B41FA5}">
                      <a16:colId xmlns:a16="http://schemas.microsoft.com/office/drawing/2014/main" val="2310496396"/>
                    </a:ext>
                  </a:extLst>
                </a:gridCol>
                <a:gridCol w="1231900">
                  <a:extLst>
                    <a:ext uri="{9D8B030D-6E8A-4147-A177-3AD203B41FA5}">
                      <a16:colId xmlns:a16="http://schemas.microsoft.com/office/drawing/2014/main" val="352309794"/>
                    </a:ext>
                  </a:extLst>
                </a:gridCol>
                <a:gridCol w="1231900">
                  <a:extLst>
                    <a:ext uri="{9D8B030D-6E8A-4147-A177-3AD203B41FA5}">
                      <a16:colId xmlns:a16="http://schemas.microsoft.com/office/drawing/2014/main" val="3375803464"/>
                    </a:ext>
                  </a:extLst>
                </a:gridCol>
                <a:gridCol w="1231900">
                  <a:extLst>
                    <a:ext uri="{9D8B030D-6E8A-4147-A177-3AD203B41FA5}">
                      <a16:colId xmlns:a16="http://schemas.microsoft.com/office/drawing/2014/main" val="2406646639"/>
                    </a:ext>
                  </a:extLst>
                </a:gridCol>
              </a:tblGrid>
              <a:tr h="310921">
                <a:tc>
                  <a:txBody>
                    <a:bodyPr/>
                    <a:lstStyle/>
                    <a:p>
                      <a:r>
                        <a:rPr lang="de-DE" sz="1400">
                          <a:effectLst/>
                          <a:latin typeface="Lato"/>
                        </a:rPr>
                        <a:t>Height(m)</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dirty="0">
                          <a:effectLst/>
                          <a:latin typeface="Lato"/>
                        </a:rPr>
                        <a:t>Favourite Color</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Gender</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Weight(kg)</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Prediction 1</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en-US" sz="1400" dirty="0">
                          <a:effectLst/>
                          <a:latin typeface="Lato"/>
                        </a:rPr>
                        <a:t>Residuals(1)</a:t>
                      </a:r>
                      <a:r>
                        <a:rPr lang="tr-TR" sz="1400" dirty="0">
                          <a:effectLst/>
                          <a:latin typeface="Lato"/>
                        </a:rPr>
                        <a:t> (New Target)</a:t>
                      </a:r>
                      <a:endParaRPr lang="en-US" sz="1400" dirty="0">
                        <a:effectLst/>
                        <a:latin typeface="Lato"/>
                      </a:endParaRP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2899540148"/>
                  </a:ext>
                </a:extLst>
              </a:tr>
              <a:tr h="265170">
                <a:tc>
                  <a:txBody>
                    <a:bodyPr/>
                    <a:lstStyle/>
                    <a:p>
                      <a:r>
                        <a:rPr lang="de-DE" sz="1400">
                          <a:effectLst/>
                          <a:latin typeface="Lato"/>
                        </a:rPr>
                        <a:t>1.6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Blue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dirty="0">
                          <a:effectLst/>
                          <a:latin typeface="Lato"/>
                        </a:rPr>
                        <a:t>88</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73.5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14.5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2174953731"/>
                  </a:ext>
                </a:extLst>
              </a:tr>
              <a:tr h="265170">
                <a:tc>
                  <a:txBody>
                    <a:bodyPr/>
                    <a:lstStyle/>
                    <a:p>
                      <a:r>
                        <a:rPr lang="de-DE" sz="1400">
                          <a:effectLst/>
                          <a:latin typeface="Lato"/>
                        </a:rPr>
                        <a:t>1.6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Green</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Female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73.5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2.5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1252129525"/>
                  </a:ext>
                </a:extLst>
              </a:tr>
              <a:tr h="265170">
                <a:tc>
                  <a:txBody>
                    <a:bodyPr/>
                    <a:lstStyle/>
                    <a:p>
                      <a:r>
                        <a:rPr lang="de-DE" sz="1400">
                          <a:effectLst/>
                          <a:latin typeface="Lato"/>
                        </a:rPr>
                        <a:t>1.5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Blue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Female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56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73.5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-17.5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3259696425"/>
                  </a:ext>
                </a:extLst>
              </a:tr>
              <a:tr h="265170">
                <a:tc>
                  <a:txBody>
                    <a:bodyPr/>
                    <a:lstStyle/>
                    <a:p>
                      <a:r>
                        <a:rPr lang="de-DE" sz="1400">
                          <a:effectLst/>
                          <a:latin typeface="Lato"/>
                        </a:rPr>
                        <a:t>1.8</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Red</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73</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73.5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dirty="0">
                          <a:effectLst/>
                          <a:latin typeface="Lato"/>
                        </a:rPr>
                        <a:t>-0.5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2655435596"/>
                  </a:ext>
                </a:extLst>
              </a:tr>
            </a:tbl>
          </a:graphicData>
        </a:graphic>
      </p:graphicFrame>
      <p:sp>
        <p:nvSpPr>
          <p:cNvPr id="3" name="Rectangle 2">
            <a:extLst>
              <a:ext uri="{FF2B5EF4-FFF2-40B4-BE49-F238E27FC236}">
                <a16:creationId xmlns:a16="http://schemas.microsoft.com/office/drawing/2014/main" id="{6638D2E5-3A30-48E7-B053-B68E71EE60E2}"/>
              </a:ext>
            </a:extLst>
          </p:cNvPr>
          <p:cNvSpPr/>
          <p:nvPr/>
        </p:nvSpPr>
        <p:spPr>
          <a:xfrm>
            <a:off x="228600" y="2362200"/>
            <a:ext cx="8610600" cy="2585323"/>
          </a:xfrm>
          <a:prstGeom prst="rect">
            <a:avLst/>
          </a:prstGeom>
        </p:spPr>
        <p:txBody>
          <a:bodyPr wrap="square">
            <a:spAutoFit/>
          </a:bodyPr>
          <a:lstStyle/>
          <a:p>
            <a:r>
              <a:rPr lang="en-US" dirty="0">
                <a:solidFill>
                  <a:srgbClr val="000000"/>
                </a:solidFill>
                <a:latin typeface="Lato"/>
              </a:rPr>
              <a:t>It will build a second learner that is fitted/trained on the residual error usually known as pseudo-residual produced by the first learner to predict the loss after the first step and continue to do so until it reaches a threshold (i.e., residuals are zero).</a:t>
            </a:r>
            <a:endParaRPr lang="tr-TR" dirty="0">
              <a:solidFill>
                <a:srgbClr val="000000"/>
              </a:solidFill>
              <a:latin typeface="Lato"/>
            </a:endParaRPr>
          </a:p>
          <a:p>
            <a:endParaRPr lang="tr-TR" dirty="0">
              <a:solidFill>
                <a:srgbClr val="000000"/>
              </a:solidFill>
              <a:latin typeface="Lato"/>
            </a:endParaRPr>
          </a:p>
          <a:p>
            <a:r>
              <a:rPr lang="en-US" dirty="0"/>
              <a:t>Now calculate the new residuals using the new decision tree. Also, we use a learning rate of 0.1 to avoid big jumps.</a:t>
            </a:r>
            <a:endParaRPr lang="tr-TR" dirty="0"/>
          </a:p>
          <a:p>
            <a:endParaRPr lang="tr-TR" dirty="0"/>
          </a:p>
          <a:p>
            <a:r>
              <a:rPr lang="en-US" dirty="0"/>
              <a:t>New residual value for first sample =(88-73.5+0.1(14.5))=13.05. In a similar manner calculate the rest of the entries.</a:t>
            </a:r>
            <a:endParaRPr lang="de-DE" dirty="0"/>
          </a:p>
        </p:txBody>
      </p:sp>
      <p:graphicFrame>
        <p:nvGraphicFramePr>
          <p:cNvPr id="4" name="Table 3">
            <a:extLst>
              <a:ext uri="{FF2B5EF4-FFF2-40B4-BE49-F238E27FC236}">
                <a16:creationId xmlns:a16="http://schemas.microsoft.com/office/drawing/2014/main" id="{9D05F747-221B-4A0F-AF32-EFCE17748B21}"/>
              </a:ext>
            </a:extLst>
          </p:cNvPr>
          <p:cNvGraphicFramePr>
            <a:graphicFrameLocks noGrp="1"/>
          </p:cNvGraphicFramePr>
          <p:nvPr>
            <p:extLst>
              <p:ext uri="{D42A27DB-BD31-4B8C-83A1-F6EECF244321}">
                <p14:modId xmlns:p14="http://schemas.microsoft.com/office/powerpoint/2010/main" val="1850942365"/>
              </p:ext>
            </p:extLst>
          </p:nvPr>
        </p:nvGraphicFramePr>
        <p:xfrm>
          <a:off x="1562100" y="5044439"/>
          <a:ext cx="6019800" cy="1432560"/>
        </p:xfrm>
        <a:graphic>
          <a:graphicData uri="http://schemas.openxmlformats.org/drawingml/2006/table">
            <a:tbl>
              <a:tblPr/>
              <a:tblGrid>
                <a:gridCol w="1203960">
                  <a:extLst>
                    <a:ext uri="{9D8B030D-6E8A-4147-A177-3AD203B41FA5}">
                      <a16:colId xmlns:a16="http://schemas.microsoft.com/office/drawing/2014/main" val="3153331980"/>
                    </a:ext>
                  </a:extLst>
                </a:gridCol>
                <a:gridCol w="1463040">
                  <a:extLst>
                    <a:ext uri="{9D8B030D-6E8A-4147-A177-3AD203B41FA5}">
                      <a16:colId xmlns:a16="http://schemas.microsoft.com/office/drawing/2014/main" val="1566041519"/>
                    </a:ext>
                  </a:extLst>
                </a:gridCol>
                <a:gridCol w="944880">
                  <a:extLst>
                    <a:ext uri="{9D8B030D-6E8A-4147-A177-3AD203B41FA5}">
                      <a16:colId xmlns:a16="http://schemas.microsoft.com/office/drawing/2014/main" val="2647946395"/>
                    </a:ext>
                  </a:extLst>
                </a:gridCol>
                <a:gridCol w="1203960">
                  <a:extLst>
                    <a:ext uri="{9D8B030D-6E8A-4147-A177-3AD203B41FA5}">
                      <a16:colId xmlns:a16="http://schemas.microsoft.com/office/drawing/2014/main" val="987366486"/>
                    </a:ext>
                  </a:extLst>
                </a:gridCol>
                <a:gridCol w="1203960">
                  <a:extLst>
                    <a:ext uri="{9D8B030D-6E8A-4147-A177-3AD203B41FA5}">
                      <a16:colId xmlns:a16="http://schemas.microsoft.com/office/drawing/2014/main" val="237843081"/>
                    </a:ext>
                  </a:extLst>
                </a:gridCol>
              </a:tblGrid>
              <a:tr h="0">
                <a:tc>
                  <a:txBody>
                    <a:bodyPr/>
                    <a:lstStyle/>
                    <a:p>
                      <a:r>
                        <a:rPr lang="de-DE" sz="1400" dirty="0">
                          <a:effectLst/>
                          <a:latin typeface="Lato"/>
                        </a:rPr>
                        <a:t>Height(m)</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Favourite Color</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Gender</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Weight(kg)</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en-US" sz="1400" dirty="0">
                          <a:effectLst/>
                          <a:latin typeface="Lato"/>
                        </a:rPr>
                        <a:t>Residuals(2)</a:t>
                      </a:r>
                      <a:endParaRPr lang="tr-TR" sz="1400" dirty="0">
                        <a:effectLst/>
                        <a:latin typeface="Lato"/>
                      </a:endParaRPr>
                    </a:p>
                    <a:p>
                      <a:r>
                        <a:rPr lang="tr-TR" sz="1400" dirty="0">
                          <a:effectLst/>
                          <a:latin typeface="Lato"/>
                        </a:rPr>
                        <a:t>(New Target)</a:t>
                      </a:r>
                      <a:endParaRPr lang="en-US" sz="1400" dirty="0">
                        <a:effectLst/>
                        <a:latin typeface="Lato"/>
                      </a:endParaRP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2104964183"/>
                  </a:ext>
                </a:extLst>
              </a:tr>
              <a:tr h="0">
                <a:tc>
                  <a:txBody>
                    <a:bodyPr/>
                    <a:lstStyle/>
                    <a:p>
                      <a:r>
                        <a:rPr lang="de-DE" sz="1400">
                          <a:effectLst/>
                          <a:latin typeface="Lato"/>
                        </a:rPr>
                        <a:t>1.6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Blue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88</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dirty="0">
                          <a:effectLst/>
                          <a:latin typeface="Lato"/>
                        </a:rPr>
                        <a:t>13.05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1602552070"/>
                  </a:ext>
                </a:extLst>
              </a:tr>
              <a:tr h="0">
                <a:tc>
                  <a:txBody>
                    <a:bodyPr/>
                    <a:lstStyle/>
                    <a:p>
                      <a:r>
                        <a:rPr lang="de-DE" sz="1400">
                          <a:effectLst/>
                          <a:latin typeface="Lato"/>
                        </a:rPr>
                        <a:t>1.6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Green</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Female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2.25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727474488"/>
                  </a:ext>
                </a:extLst>
              </a:tr>
              <a:tr h="0">
                <a:tc>
                  <a:txBody>
                    <a:bodyPr/>
                    <a:lstStyle/>
                    <a:p>
                      <a:r>
                        <a:rPr lang="de-DE" sz="1400">
                          <a:effectLst/>
                          <a:latin typeface="Lato"/>
                        </a:rPr>
                        <a:t>1.5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Blue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Female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56</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-15.75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4080434595"/>
                  </a:ext>
                </a:extLst>
              </a:tr>
              <a:tr h="0">
                <a:tc>
                  <a:txBody>
                    <a:bodyPr/>
                    <a:lstStyle/>
                    <a:p>
                      <a:r>
                        <a:rPr lang="de-DE" sz="1400">
                          <a:effectLst/>
                          <a:latin typeface="Lato"/>
                        </a:rPr>
                        <a:t>1.8</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dirty="0">
                          <a:effectLst/>
                          <a:latin typeface="Lato"/>
                        </a:rPr>
                        <a:t>Red</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Male</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a:effectLst/>
                          <a:latin typeface="Lato"/>
                        </a:rPr>
                        <a:t>73</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tc>
                  <a:txBody>
                    <a:bodyPr/>
                    <a:lstStyle/>
                    <a:p>
                      <a:r>
                        <a:rPr lang="de-DE" sz="1400" dirty="0">
                          <a:effectLst/>
                          <a:latin typeface="Lato"/>
                        </a:rPr>
                        <a:t>-0.45</a:t>
                      </a:r>
                    </a:p>
                  </a:txBody>
                  <a:tcPr marL="60960" marR="60960" marT="15240" marB="15240" anchor="ctr">
                    <a:lnL w="7620" cap="flat" cmpd="sng" algn="ctr">
                      <a:solidFill>
                        <a:srgbClr val="EDEDED"/>
                      </a:solidFill>
                      <a:prstDash val="solid"/>
                      <a:round/>
                      <a:headEnd type="none" w="med" len="med"/>
                      <a:tailEnd type="none" w="med" len="med"/>
                    </a:lnL>
                    <a:lnR w="7620" cap="flat" cmpd="sng" algn="ctr">
                      <a:solidFill>
                        <a:srgbClr val="EDEDED"/>
                      </a:solidFill>
                      <a:prstDash val="solid"/>
                      <a:round/>
                      <a:headEnd type="none" w="med" len="med"/>
                      <a:tailEnd type="none" w="med" len="med"/>
                    </a:lnR>
                    <a:lnT w="7620" cap="flat" cmpd="sng" algn="ctr">
                      <a:solidFill>
                        <a:srgbClr val="EDEDED"/>
                      </a:solidFill>
                      <a:prstDash val="solid"/>
                      <a:round/>
                      <a:headEnd type="none" w="med" len="med"/>
                      <a:tailEnd type="none" w="med" len="med"/>
                    </a:lnT>
                    <a:lnB w="7620" cap="flat" cmpd="sng" algn="ctr">
                      <a:solidFill>
                        <a:srgbClr val="EDEDED"/>
                      </a:solidFill>
                      <a:prstDash val="solid"/>
                      <a:round/>
                      <a:headEnd type="none" w="med" len="med"/>
                      <a:tailEnd type="none" w="med" len="med"/>
                    </a:lnB>
                    <a:solidFill>
                      <a:srgbClr val="FFFFFF"/>
                    </a:solidFill>
                  </a:tcPr>
                </a:tc>
                <a:extLst>
                  <a:ext uri="{0D108BD9-81ED-4DB2-BD59-A6C34878D82A}">
                    <a16:rowId xmlns:a16="http://schemas.microsoft.com/office/drawing/2014/main" val="4252457357"/>
                  </a:ext>
                </a:extLst>
              </a:tr>
            </a:tbl>
          </a:graphicData>
        </a:graphic>
      </p:graphicFrame>
      <p:sp>
        <p:nvSpPr>
          <p:cNvPr id="6" name="Rectangle 5">
            <a:extLst>
              <a:ext uri="{FF2B5EF4-FFF2-40B4-BE49-F238E27FC236}">
                <a16:creationId xmlns:a16="http://schemas.microsoft.com/office/drawing/2014/main" id="{5B48D8E3-1A57-4D3B-A79E-CB5C4A60B855}"/>
              </a:ext>
            </a:extLst>
          </p:cNvPr>
          <p:cNvSpPr/>
          <p:nvPr/>
        </p:nvSpPr>
        <p:spPr>
          <a:xfrm>
            <a:off x="4185086" y="6273225"/>
            <a:ext cx="697627" cy="584775"/>
          </a:xfrm>
          <a:prstGeom prst="rect">
            <a:avLst/>
          </a:prstGeom>
        </p:spPr>
        <p:txBody>
          <a:bodyPr wrap="none">
            <a:spAutoFit/>
          </a:bodyPr>
          <a:lstStyle/>
          <a:p>
            <a:r>
              <a:rPr lang="de-DE" sz="3200" dirty="0"/>
              <a:t>. . .</a:t>
            </a:r>
          </a:p>
        </p:txBody>
      </p:sp>
    </p:spTree>
    <p:extLst>
      <p:ext uri="{BB962C8B-B14F-4D97-AF65-F5344CB8AC3E}">
        <p14:creationId xmlns:p14="http://schemas.microsoft.com/office/powerpoint/2010/main" val="42894108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0291EE52-0C0D-4215-8A8F-DB15433A4EA9}"/>
              </a:ext>
            </a:extLst>
          </p:cNvPr>
          <p:cNvSpPr/>
          <p:nvPr/>
        </p:nvSpPr>
        <p:spPr>
          <a:xfrm>
            <a:off x="5943600" y="838200"/>
            <a:ext cx="3050835" cy="369332"/>
          </a:xfrm>
          <a:prstGeom prst="rect">
            <a:avLst/>
          </a:prstGeom>
        </p:spPr>
        <p:txBody>
          <a:bodyPr wrap="none">
            <a:spAutoFit/>
          </a:bodyPr>
          <a:lstStyle/>
          <a:p>
            <a:r>
              <a:rPr lang="de-DE" b="1" dirty="0">
                <a:solidFill>
                  <a:srgbClr val="FF0000"/>
                </a:solidFill>
              </a:rPr>
              <a:t>Gradient Boosting w/ Python</a:t>
            </a:r>
          </a:p>
        </p:txBody>
      </p:sp>
      <p:pic>
        <p:nvPicPr>
          <p:cNvPr id="4" name="Google Shape;153;p28">
            <a:extLst>
              <a:ext uri="{FF2B5EF4-FFF2-40B4-BE49-F238E27FC236}">
                <a16:creationId xmlns:a16="http://schemas.microsoft.com/office/drawing/2014/main" id="{F251C52F-BDA4-4020-9C88-11136F92BF81}"/>
              </a:ext>
            </a:extLst>
          </p:cNvPr>
          <p:cNvPicPr preferRelativeResize="0"/>
          <p:nvPr/>
        </p:nvPicPr>
        <p:blipFill>
          <a:blip r:embed="rId3">
            <a:alphaModFix/>
          </a:blip>
          <a:stretch>
            <a:fillRect/>
          </a:stretch>
        </p:blipFill>
        <p:spPr>
          <a:xfrm>
            <a:off x="154099" y="1661366"/>
            <a:ext cx="4707901" cy="1109875"/>
          </a:xfrm>
          <a:prstGeom prst="rect">
            <a:avLst/>
          </a:prstGeom>
          <a:noFill/>
          <a:ln>
            <a:noFill/>
          </a:ln>
        </p:spPr>
      </p:pic>
      <p:pic>
        <p:nvPicPr>
          <p:cNvPr id="6" name="Google Shape;154;p28">
            <a:extLst>
              <a:ext uri="{FF2B5EF4-FFF2-40B4-BE49-F238E27FC236}">
                <a16:creationId xmlns:a16="http://schemas.microsoft.com/office/drawing/2014/main" id="{BFCD89FF-7ABF-404C-9DDD-13D16CB6588C}"/>
              </a:ext>
            </a:extLst>
          </p:cNvPr>
          <p:cNvPicPr preferRelativeResize="0"/>
          <p:nvPr/>
        </p:nvPicPr>
        <p:blipFill>
          <a:blip r:embed="rId4">
            <a:alphaModFix/>
          </a:blip>
          <a:stretch>
            <a:fillRect/>
          </a:stretch>
        </p:blipFill>
        <p:spPr>
          <a:xfrm>
            <a:off x="154099" y="2935283"/>
            <a:ext cx="4707898" cy="750861"/>
          </a:xfrm>
          <a:prstGeom prst="rect">
            <a:avLst/>
          </a:prstGeom>
          <a:noFill/>
          <a:ln>
            <a:noFill/>
          </a:ln>
        </p:spPr>
      </p:pic>
      <p:pic>
        <p:nvPicPr>
          <p:cNvPr id="7" name="Google Shape;155;p28">
            <a:extLst>
              <a:ext uri="{FF2B5EF4-FFF2-40B4-BE49-F238E27FC236}">
                <a16:creationId xmlns:a16="http://schemas.microsoft.com/office/drawing/2014/main" id="{33A8E224-C93F-49B0-B3F1-F232BAD8A96A}"/>
              </a:ext>
            </a:extLst>
          </p:cNvPr>
          <p:cNvPicPr preferRelativeResize="0"/>
          <p:nvPr/>
        </p:nvPicPr>
        <p:blipFill>
          <a:blip r:embed="rId5">
            <a:alphaModFix/>
          </a:blip>
          <a:stretch>
            <a:fillRect/>
          </a:stretch>
        </p:blipFill>
        <p:spPr>
          <a:xfrm>
            <a:off x="154100" y="3809100"/>
            <a:ext cx="4707900" cy="839088"/>
          </a:xfrm>
          <a:prstGeom prst="rect">
            <a:avLst/>
          </a:prstGeom>
          <a:noFill/>
          <a:ln>
            <a:noFill/>
          </a:ln>
        </p:spPr>
      </p:pic>
      <p:pic>
        <p:nvPicPr>
          <p:cNvPr id="8" name="Google Shape;156;p28">
            <a:extLst>
              <a:ext uri="{FF2B5EF4-FFF2-40B4-BE49-F238E27FC236}">
                <a16:creationId xmlns:a16="http://schemas.microsoft.com/office/drawing/2014/main" id="{104AC52E-72BD-4451-A346-3C180E3BDD77}"/>
              </a:ext>
            </a:extLst>
          </p:cNvPr>
          <p:cNvPicPr preferRelativeResize="0"/>
          <p:nvPr/>
        </p:nvPicPr>
        <p:blipFill>
          <a:blip r:embed="rId6">
            <a:alphaModFix/>
          </a:blip>
          <a:stretch>
            <a:fillRect/>
          </a:stretch>
        </p:blipFill>
        <p:spPr>
          <a:xfrm>
            <a:off x="154099" y="4734394"/>
            <a:ext cx="7695076" cy="501525"/>
          </a:xfrm>
          <a:prstGeom prst="rect">
            <a:avLst/>
          </a:prstGeom>
          <a:noFill/>
          <a:ln>
            <a:noFill/>
          </a:ln>
        </p:spPr>
      </p:pic>
    </p:spTree>
    <p:extLst>
      <p:ext uri="{BB962C8B-B14F-4D97-AF65-F5344CB8AC3E}">
        <p14:creationId xmlns:p14="http://schemas.microsoft.com/office/powerpoint/2010/main" val="3890315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pic>
        <p:nvPicPr>
          <p:cNvPr id="3" name="Google Shape;163;p29">
            <a:extLst>
              <a:ext uri="{FF2B5EF4-FFF2-40B4-BE49-F238E27FC236}">
                <a16:creationId xmlns:a16="http://schemas.microsoft.com/office/drawing/2014/main" id="{243EDD25-CDA9-4B1C-9107-90A1AF89870C}"/>
              </a:ext>
            </a:extLst>
          </p:cNvPr>
          <p:cNvPicPr preferRelativeResize="0"/>
          <p:nvPr/>
        </p:nvPicPr>
        <p:blipFill>
          <a:blip r:embed="rId3">
            <a:alphaModFix/>
          </a:blip>
          <a:stretch>
            <a:fillRect/>
          </a:stretch>
        </p:blipFill>
        <p:spPr>
          <a:xfrm>
            <a:off x="2009930" y="990600"/>
            <a:ext cx="5124139" cy="5075150"/>
          </a:xfrm>
          <a:prstGeom prst="rect">
            <a:avLst/>
          </a:prstGeom>
          <a:noFill/>
          <a:ln>
            <a:noFill/>
          </a:ln>
        </p:spPr>
      </p:pic>
    </p:spTree>
    <p:extLst>
      <p:ext uri="{BB962C8B-B14F-4D97-AF65-F5344CB8AC3E}">
        <p14:creationId xmlns:p14="http://schemas.microsoft.com/office/powerpoint/2010/main" val="233051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3" name="Title 1">
            <a:extLst>
              <a:ext uri="{FF2B5EF4-FFF2-40B4-BE49-F238E27FC236}">
                <a16:creationId xmlns:a16="http://schemas.microsoft.com/office/drawing/2014/main" id="{0FEDAF5B-9235-48DB-9BAD-EEE4D37B16FE}"/>
              </a:ext>
            </a:extLst>
          </p:cNvPr>
          <p:cNvSpPr>
            <a:spLocks noGrp="1"/>
          </p:cNvSpPr>
          <p:nvPr>
            <p:ph type="title"/>
          </p:nvPr>
        </p:nvSpPr>
        <p:spPr>
          <a:xfrm>
            <a:off x="914400" y="2759075"/>
            <a:ext cx="7962901" cy="609600"/>
          </a:xfrm>
          <a:ln>
            <a:noFill/>
          </a:ln>
        </p:spPr>
        <p:txBody>
          <a:bodyPr>
            <a:normAutofit fontScale="90000"/>
          </a:bodyPr>
          <a:lstStyle/>
          <a:p>
            <a:pPr algn="r"/>
            <a:r>
              <a:rPr lang="tr-TR" sz="3600" b="1" i="1" dirty="0">
                <a:latin typeface="Tahoma" pitchFamily="34" charset="0"/>
                <a:ea typeface="Tahoma" pitchFamily="34" charset="0"/>
                <a:cs typeface="Tahoma" pitchFamily="34" charset="0"/>
              </a:rPr>
              <a:t>S</a:t>
            </a:r>
            <a:r>
              <a:rPr lang="en-US" sz="3600" b="1" i="1" dirty="0">
                <a:latin typeface="Tahoma" pitchFamily="34" charset="0"/>
                <a:ea typeface="Tahoma" pitchFamily="34" charset="0"/>
                <a:cs typeface="Tahoma" pitchFamily="34" charset="0"/>
              </a:rPr>
              <a:t>tacking</a:t>
            </a:r>
            <a:r>
              <a:rPr lang="tr-TR" sz="3600" b="1" i="1" dirty="0">
                <a:latin typeface="Tahoma" pitchFamily="34" charset="0"/>
                <a:ea typeface="Tahoma" pitchFamily="34" charset="0"/>
                <a:cs typeface="Tahoma" pitchFamily="34" charset="0"/>
              </a:rPr>
              <a:t>(Stacked Generalization)</a:t>
            </a:r>
            <a:endParaRPr lang="en-US" sz="3600" b="1" i="1" dirty="0">
              <a:latin typeface="Tahoma" pitchFamily="34" charset="0"/>
              <a:ea typeface="Tahoma" pitchFamily="34" charset="0"/>
              <a:cs typeface="Tahoma" pitchFamily="34" charset="0"/>
            </a:endParaRPr>
          </a:p>
        </p:txBody>
      </p:sp>
      <p:pic>
        <p:nvPicPr>
          <p:cNvPr id="4" name="Picture 3">
            <a:extLst>
              <a:ext uri="{FF2B5EF4-FFF2-40B4-BE49-F238E27FC236}">
                <a16:creationId xmlns:a16="http://schemas.microsoft.com/office/drawing/2014/main" id="{79BA93B8-8B31-499F-8674-EE445BB54B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3292344"/>
            <a:ext cx="7124699" cy="289056"/>
          </a:xfrm>
          <a:prstGeom prst="rect">
            <a:avLst/>
          </a:prstGeom>
        </p:spPr>
      </p:pic>
    </p:spTree>
    <p:extLst>
      <p:ext uri="{BB962C8B-B14F-4D97-AF65-F5344CB8AC3E}">
        <p14:creationId xmlns:p14="http://schemas.microsoft.com/office/powerpoint/2010/main" val="10964139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BD6B20B5-8AD4-4C29-BD35-7F270B880D0B}"/>
              </a:ext>
            </a:extLst>
          </p:cNvPr>
          <p:cNvSpPr/>
          <p:nvPr/>
        </p:nvSpPr>
        <p:spPr>
          <a:xfrm>
            <a:off x="311727" y="705644"/>
            <a:ext cx="8610600" cy="954107"/>
          </a:xfrm>
          <a:prstGeom prst="rect">
            <a:avLst/>
          </a:prstGeom>
        </p:spPr>
        <p:txBody>
          <a:bodyPr wrap="square">
            <a:spAutoFit/>
          </a:bodyPr>
          <a:lstStyle/>
          <a:p>
            <a:r>
              <a:rPr lang="tr-TR" i="1" dirty="0">
                <a:solidFill>
                  <a:srgbClr val="000000"/>
                </a:solidFill>
                <a:latin typeface="Times New Roman" panose="02020603050405020304" pitchFamily="18" charset="0"/>
              </a:rPr>
              <a:t>Stacking</a:t>
            </a:r>
            <a:r>
              <a:rPr lang="en-US" dirty="0">
                <a:solidFill>
                  <a:srgbClr val="000000"/>
                </a:solidFill>
                <a:latin typeface="Times New Roman" panose="02020603050405020304" pitchFamily="18" charset="0"/>
              </a:rPr>
              <a:t> is based on a simple idea: instead of using trivial functions (such as hard voting) to aggregate the predictions of all predictors in an ensemble, why don’t we train a model to perform this aggregation?</a:t>
            </a:r>
            <a:r>
              <a:rPr lang="tr-TR" dirty="0">
                <a:solidFill>
                  <a:srgbClr val="000000"/>
                </a:solidFill>
                <a:latin typeface="Times New Roman" panose="02020603050405020304" pitchFamily="18" charset="0"/>
              </a:rPr>
              <a:t> </a:t>
            </a:r>
            <a:r>
              <a:rPr lang="en-US" dirty="0">
                <a:solidFill>
                  <a:srgbClr val="000000"/>
                </a:solidFill>
              </a:rPr>
              <a:t>We can understand the process in the following steps</a:t>
            </a:r>
            <a:endParaRPr lang="de-DE" dirty="0"/>
          </a:p>
        </p:txBody>
      </p:sp>
      <p:sp>
        <p:nvSpPr>
          <p:cNvPr id="3" name="Rectangle 2">
            <a:extLst>
              <a:ext uri="{FF2B5EF4-FFF2-40B4-BE49-F238E27FC236}">
                <a16:creationId xmlns:a16="http://schemas.microsoft.com/office/drawing/2014/main" id="{0044C4D1-0CA2-4DC1-8CAA-17E83913D9AE}"/>
              </a:ext>
            </a:extLst>
          </p:cNvPr>
          <p:cNvSpPr/>
          <p:nvPr/>
        </p:nvSpPr>
        <p:spPr>
          <a:xfrm>
            <a:off x="311727" y="1968560"/>
            <a:ext cx="8610600" cy="4524315"/>
          </a:xfrm>
          <a:prstGeom prst="rect">
            <a:avLst/>
          </a:prstGeom>
        </p:spPr>
        <p:txBody>
          <a:bodyPr wrap="square">
            <a:spAutoFit/>
          </a:bodyPr>
          <a:lstStyle/>
          <a:p>
            <a:pPr marL="285750" indent="-285750">
              <a:buFont typeface="Symbol" panose="05050102010706020507" pitchFamily="18" charset="2"/>
              <a:buChar char="-"/>
            </a:pPr>
            <a:r>
              <a:rPr lang="en-US" dirty="0">
                <a:solidFill>
                  <a:srgbClr val="000000"/>
                </a:solidFill>
              </a:rPr>
              <a:t>We split the data into two parts</a:t>
            </a:r>
            <a:r>
              <a:rPr lang="tr-TR" dirty="0">
                <a:solidFill>
                  <a:srgbClr val="000000"/>
                </a:solidFill>
              </a:rPr>
              <a:t>: </a:t>
            </a:r>
            <a:r>
              <a:rPr lang="en-US" dirty="0">
                <a:solidFill>
                  <a:srgbClr val="000000"/>
                </a:solidFill>
              </a:rPr>
              <a:t> a training set and test set. The training data is further split into</a:t>
            </a:r>
            <a:r>
              <a:rPr lang="tr-TR" dirty="0">
                <a:solidFill>
                  <a:srgbClr val="000000"/>
                </a:solidFill>
              </a:rPr>
              <a:t> </a:t>
            </a:r>
            <a:r>
              <a:rPr lang="en-US" dirty="0">
                <a:solidFill>
                  <a:srgbClr val="000000"/>
                </a:solidFill>
              </a:rPr>
              <a:t> K-folds just like K-fold cross-validation.</a:t>
            </a:r>
            <a:endParaRPr lang="tr-TR" dirty="0">
              <a:solidFill>
                <a:srgbClr val="000000"/>
              </a:solidFill>
            </a:endParaRPr>
          </a:p>
          <a:p>
            <a:pPr marL="285750" indent="-285750">
              <a:buFont typeface="Symbol" panose="05050102010706020507" pitchFamily="18" charset="2"/>
              <a:buChar char="-"/>
            </a:pPr>
            <a:endParaRPr lang="en-US" dirty="0">
              <a:solidFill>
                <a:srgbClr val="000000"/>
              </a:solidFill>
            </a:endParaRPr>
          </a:p>
          <a:p>
            <a:pPr marL="285750" indent="-285750">
              <a:buFont typeface="Symbol" panose="05050102010706020507" pitchFamily="18" charset="2"/>
              <a:buChar char="-"/>
            </a:pPr>
            <a:r>
              <a:rPr lang="en-US" dirty="0">
                <a:solidFill>
                  <a:srgbClr val="000000"/>
                </a:solidFill>
              </a:rPr>
              <a:t>A base model(</a:t>
            </a:r>
            <a:r>
              <a:rPr lang="en-US" dirty="0" err="1">
                <a:solidFill>
                  <a:srgbClr val="000000"/>
                </a:solidFill>
              </a:rPr>
              <a:t>e.g</a:t>
            </a:r>
            <a:r>
              <a:rPr lang="en-US" dirty="0">
                <a:solidFill>
                  <a:srgbClr val="000000"/>
                </a:solidFill>
              </a:rPr>
              <a:t> k-NN) is fitted on the K-1 parts and predictions are made for the Kth part.</a:t>
            </a:r>
            <a:endParaRPr lang="tr-TR" dirty="0">
              <a:solidFill>
                <a:srgbClr val="000000"/>
              </a:solidFill>
            </a:endParaRPr>
          </a:p>
          <a:p>
            <a:pPr marL="285750" indent="-285750">
              <a:buFont typeface="Symbol" panose="05050102010706020507" pitchFamily="18" charset="2"/>
              <a:buChar char="-"/>
            </a:pPr>
            <a:endParaRPr lang="en-US" dirty="0">
              <a:solidFill>
                <a:srgbClr val="000000"/>
              </a:solidFill>
            </a:endParaRPr>
          </a:p>
          <a:p>
            <a:pPr marL="285750" indent="-285750">
              <a:buFont typeface="Symbol" panose="05050102010706020507" pitchFamily="18" charset="2"/>
              <a:buChar char="-"/>
            </a:pPr>
            <a:r>
              <a:rPr lang="en-US" dirty="0">
                <a:solidFill>
                  <a:srgbClr val="000000"/>
                </a:solidFill>
              </a:rPr>
              <a:t>This process is iterated until every fold has been predicted.</a:t>
            </a:r>
            <a:endParaRPr lang="tr-TR" dirty="0">
              <a:solidFill>
                <a:srgbClr val="000000"/>
              </a:solidFill>
            </a:endParaRPr>
          </a:p>
          <a:p>
            <a:pPr marL="285750" indent="-285750">
              <a:buFont typeface="Symbol" panose="05050102010706020507" pitchFamily="18" charset="2"/>
              <a:buChar char="-"/>
            </a:pPr>
            <a:endParaRPr lang="en-US" dirty="0">
              <a:solidFill>
                <a:srgbClr val="000000"/>
              </a:solidFill>
            </a:endParaRPr>
          </a:p>
          <a:p>
            <a:pPr marL="285750" indent="-285750">
              <a:buFont typeface="Symbol" panose="05050102010706020507" pitchFamily="18" charset="2"/>
              <a:buChar char="-"/>
            </a:pPr>
            <a:r>
              <a:rPr lang="en-US" dirty="0">
                <a:solidFill>
                  <a:srgbClr val="000000"/>
                </a:solidFill>
              </a:rPr>
              <a:t>The base model is then fitted on the whole train data set to calculate its performance on the test set.</a:t>
            </a:r>
            <a:endParaRPr lang="tr-TR" dirty="0">
              <a:solidFill>
                <a:srgbClr val="000000"/>
              </a:solidFill>
            </a:endParaRPr>
          </a:p>
          <a:p>
            <a:pPr marL="285750" indent="-285750">
              <a:buFont typeface="Symbol" panose="05050102010706020507" pitchFamily="18" charset="2"/>
              <a:buChar char="-"/>
            </a:pPr>
            <a:endParaRPr lang="en-US" dirty="0">
              <a:solidFill>
                <a:srgbClr val="000000"/>
              </a:solidFill>
            </a:endParaRPr>
          </a:p>
          <a:p>
            <a:pPr marL="285750" indent="-285750">
              <a:buFont typeface="Symbol" panose="05050102010706020507" pitchFamily="18" charset="2"/>
              <a:buChar char="-"/>
            </a:pPr>
            <a:r>
              <a:rPr lang="en-US" dirty="0">
                <a:solidFill>
                  <a:srgbClr val="000000"/>
                </a:solidFill>
              </a:rPr>
              <a:t>We repeat the last 3 steps for other base models.(</a:t>
            </a:r>
            <a:r>
              <a:rPr lang="en-US" dirty="0" err="1">
                <a:solidFill>
                  <a:srgbClr val="000000"/>
                </a:solidFill>
              </a:rPr>
              <a:t>e.g</a:t>
            </a:r>
            <a:r>
              <a:rPr lang="en-US" dirty="0">
                <a:solidFill>
                  <a:srgbClr val="000000"/>
                </a:solidFill>
              </a:rPr>
              <a:t> </a:t>
            </a:r>
            <a:r>
              <a:rPr lang="en-US" dirty="0" err="1">
                <a:solidFill>
                  <a:srgbClr val="000000"/>
                </a:solidFill>
              </a:rPr>
              <a:t>SVM,decision</a:t>
            </a:r>
            <a:r>
              <a:rPr lang="en-US" dirty="0">
                <a:solidFill>
                  <a:srgbClr val="000000"/>
                </a:solidFill>
              </a:rPr>
              <a:t> </a:t>
            </a:r>
            <a:r>
              <a:rPr lang="en-US" dirty="0" err="1">
                <a:solidFill>
                  <a:srgbClr val="000000"/>
                </a:solidFill>
              </a:rPr>
              <a:t>tree,neural</a:t>
            </a:r>
            <a:r>
              <a:rPr lang="en-US" dirty="0">
                <a:solidFill>
                  <a:srgbClr val="000000"/>
                </a:solidFill>
              </a:rPr>
              <a:t> network)</a:t>
            </a:r>
            <a:endParaRPr lang="tr-TR" dirty="0">
              <a:solidFill>
                <a:srgbClr val="000000"/>
              </a:solidFill>
            </a:endParaRPr>
          </a:p>
          <a:p>
            <a:pPr marL="285750" indent="-285750">
              <a:buFont typeface="Symbol" panose="05050102010706020507" pitchFamily="18" charset="2"/>
              <a:buChar char="-"/>
            </a:pPr>
            <a:endParaRPr lang="en-US" dirty="0">
              <a:solidFill>
                <a:srgbClr val="000000"/>
              </a:solidFill>
            </a:endParaRPr>
          </a:p>
          <a:p>
            <a:pPr marL="285750" indent="-285750">
              <a:buFont typeface="Symbol" panose="05050102010706020507" pitchFamily="18" charset="2"/>
              <a:buChar char="-"/>
            </a:pPr>
            <a:r>
              <a:rPr lang="en-US" dirty="0">
                <a:solidFill>
                  <a:srgbClr val="000000"/>
                </a:solidFill>
              </a:rPr>
              <a:t>Predictions from the train set are used as features for the second level model.</a:t>
            </a:r>
            <a:endParaRPr lang="tr-TR" dirty="0">
              <a:solidFill>
                <a:srgbClr val="000000"/>
              </a:solidFill>
            </a:endParaRPr>
          </a:p>
          <a:p>
            <a:pPr marL="285750" indent="-285750">
              <a:buFont typeface="Symbol" panose="05050102010706020507" pitchFamily="18" charset="2"/>
              <a:buChar char="-"/>
            </a:pPr>
            <a:endParaRPr lang="en-US" dirty="0">
              <a:solidFill>
                <a:srgbClr val="000000"/>
              </a:solidFill>
            </a:endParaRPr>
          </a:p>
          <a:p>
            <a:pPr marL="285750" indent="-285750">
              <a:buFont typeface="Symbol" panose="05050102010706020507" pitchFamily="18" charset="2"/>
              <a:buChar char="-"/>
            </a:pPr>
            <a:r>
              <a:rPr lang="en-US" dirty="0">
                <a:solidFill>
                  <a:srgbClr val="000000"/>
                </a:solidFill>
              </a:rPr>
              <a:t>Second level model is used to make a prediction on the test set.</a:t>
            </a:r>
            <a:endParaRPr lang="en-US" b="0" i="0" dirty="0">
              <a:solidFill>
                <a:srgbClr val="000000"/>
              </a:solidFill>
              <a:effectLst/>
            </a:endParaRPr>
          </a:p>
        </p:txBody>
      </p:sp>
    </p:spTree>
    <p:extLst>
      <p:ext uri="{BB962C8B-B14F-4D97-AF65-F5344CB8AC3E}">
        <p14:creationId xmlns:p14="http://schemas.microsoft.com/office/powerpoint/2010/main" val="14464021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pic>
        <p:nvPicPr>
          <p:cNvPr id="3" name="Google Shape;178;p31">
            <a:extLst>
              <a:ext uri="{FF2B5EF4-FFF2-40B4-BE49-F238E27FC236}">
                <a16:creationId xmlns:a16="http://schemas.microsoft.com/office/drawing/2014/main" id="{56BB8272-2A95-4C68-A763-9F0F8E42BA29}"/>
              </a:ext>
            </a:extLst>
          </p:cNvPr>
          <p:cNvPicPr preferRelativeResize="0"/>
          <p:nvPr/>
        </p:nvPicPr>
        <p:blipFill>
          <a:blip r:embed="rId3">
            <a:alphaModFix/>
          </a:blip>
          <a:stretch>
            <a:fillRect/>
          </a:stretch>
        </p:blipFill>
        <p:spPr>
          <a:xfrm>
            <a:off x="2318224" y="1295400"/>
            <a:ext cx="4507551" cy="3622826"/>
          </a:xfrm>
          <a:prstGeom prst="rect">
            <a:avLst/>
          </a:prstGeom>
          <a:noFill/>
          <a:ln>
            <a:noFill/>
          </a:ln>
        </p:spPr>
      </p:pic>
    </p:spTree>
    <p:extLst>
      <p:ext uri="{BB962C8B-B14F-4D97-AF65-F5344CB8AC3E}">
        <p14:creationId xmlns:p14="http://schemas.microsoft.com/office/powerpoint/2010/main" val="1934143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95539315-76FE-41BD-91BB-AE5EBC6E8AED}"/>
              </a:ext>
            </a:extLst>
          </p:cNvPr>
          <p:cNvSpPr/>
          <p:nvPr/>
        </p:nvSpPr>
        <p:spPr>
          <a:xfrm>
            <a:off x="228600" y="609600"/>
            <a:ext cx="4572000" cy="1200329"/>
          </a:xfrm>
          <a:prstGeom prst="rect">
            <a:avLst/>
          </a:prstGeom>
        </p:spPr>
        <p:txBody>
          <a:bodyPr>
            <a:spAutoFit/>
          </a:bodyPr>
          <a:lstStyle/>
          <a:p>
            <a:r>
              <a:rPr lang="de-DE" dirty="0"/>
              <a:t>There are 3 common ensemble methods:</a:t>
            </a:r>
          </a:p>
          <a:p>
            <a:pPr marL="285750" indent="-285750">
              <a:buFont typeface="Arial" panose="020B0604020202020204" pitchFamily="34" charset="0"/>
              <a:buChar char="•"/>
            </a:pPr>
            <a:r>
              <a:rPr lang="de-DE" u="sng" dirty="0"/>
              <a:t>Bagging (Bootstrap Aggregation)</a:t>
            </a:r>
          </a:p>
          <a:p>
            <a:pPr marL="285750" indent="-285750">
              <a:buFont typeface="Arial" panose="020B0604020202020204" pitchFamily="34" charset="0"/>
              <a:buChar char="•"/>
            </a:pPr>
            <a:r>
              <a:rPr lang="de-DE" u="sng" dirty="0"/>
              <a:t>Boosting</a:t>
            </a:r>
          </a:p>
          <a:p>
            <a:pPr marL="285750" indent="-285750">
              <a:buFont typeface="Arial" panose="020B0604020202020204" pitchFamily="34" charset="0"/>
              <a:buChar char="•"/>
            </a:pPr>
            <a:r>
              <a:rPr lang="de-DE" u="sng" dirty="0"/>
              <a:t>Stacking</a:t>
            </a:r>
          </a:p>
        </p:txBody>
      </p:sp>
      <p:sp>
        <p:nvSpPr>
          <p:cNvPr id="3" name="Rectangle 2">
            <a:extLst>
              <a:ext uri="{FF2B5EF4-FFF2-40B4-BE49-F238E27FC236}">
                <a16:creationId xmlns:a16="http://schemas.microsoft.com/office/drawing/2014/main" id="{9599C1F5-C5D7-4D9B-8A8B-4FF6BD5A98BF}"/>
              </a:ext>
            </a:extLst>
          </p:cNvPr>
          <p:cNvSpPr/>
          <p:nvPr/>
        </p:nvSpPr>
        <p:spPr>
          <a:xfrm>
            <a:off x="3500244" y="2134105"/>
            <a:ext cx="1300356" cy="369332"/>
          </a:xfrm>
          <a:prstGeom prst="rect">
            <a:avLst/>
          </a:prstGeom>
        </p:spPr>
        <p:txBody>
          <a:bodyPr wrap="none">
            <a:spAutoFit/>
          </a:bodyPr>
          <a:lstStyle/>
          <a:p>
            <a:r>
              <a:rPr lang="de-DE" b="1" dirty="0"/>
              <a:t>BAGGING</a:t>
            </a:r>
          </a:p>
        </p:txBody>
      </p:sp>
      <p:sp>
        <p:nvSpPr>
          <p:cNvPr id="4" name="Rectangle 3">
            <a:extLst>
              <a:ext uri="{FF2B5EF4-FFF2-40B4-BE49-F238E27FC236}">
                <a16:creationId xmlns:a16="http://schemas.microsoft.com/office/drawing/2014/main" id="{634EEBA7-305E-4D44-BBCA-5E945242889E}"/>
              </a:ext>
            </a:extLst>
          </p:cNvPr>
          <p:cNvSpPr/>
          <p:nvPr/>
        </p:nvSpPr>
        <p:spPr>
          <a:xfrm>
            <a:off x="228600" y="2674203"/>
            <a:ext cx="8610600" cy="369332"/>
          </a:xfrm>
          <a:prstGeom prst="rect">
            <a:avLst/>
          </a:prstGeom>
        </p:spPr>
        <p:txBody>
          <a:bodyPr wrap="square">
            <a:spAutoFit/>
          </a:bodyPr>
          <a:lstStyle/>
          <a:p>
            <a:r>
              <a:rPr lang="en-US" dirty="0"/>
              <a:t>Before we get to Bagging, let’s take a quick look at </a:t>
            </a:r>
            <a:r>
              <a:rPr lang="tr-TR" dirty="0"/>
              <a:t>what  «bootstrap method» is.</a:t>
            </a:r>
            <a:endParaRPr lang="de-DE" dirty="0"/>
          </a:p>
        </p:txBody>
      </p:sp>
      <p:sp>
        <p:nvSpPr>
          <p:cNvPr id="6" name="Rectangle 5">
            <a:extLst>
              <a:ext uri="{FF2B5EF4-FFF2-40B4-BE49-F238E27FC236}">
                <a16:creationId xmlns:a16="http://schemas.microsoft.com/office/drawing/2014/main" id="{B91A8108-8B9A-4945-BCC7-2DF259F2244E}"/>
              </a:ext>
            </a:extLst>
          </p:cNvPr>
          <p:cNvSpPr/>
          <p:nvPr/>
        </p:nvSpPr>
        <p:spPr>
          <a:xfrm>
            <a:off x="221673" y="3268663"/>
            <a:ext cx="8610600" cy="646331"/>
          </a:xfrm>
          <a:prstGeom prst="rect">
            <a:avLst/>
          </a:prstGeom>
        </p:spPr>
        <p:txBody>
          <a:bodyPr wrap="square">
            <a:spAutoFit/>
          </a:bodyPr>
          <a:lstStyle/>
          <a:p>
            <a:r>
              <a:rPr lang="tr-TR" dirty="0"/>
              <a:t>-  </a:t>
            </a:r>
            <a:r>
              <a:rPr lang="en-US" dirty="0"/>
              <a:t>The bootstrap method is a resampling technique used to estimate statistics</a:t>
            </a:r>
            <a:r>
              <a:rPr lang="tr-TR" dirty="0"/>
              <a:t> (like mean, variance) </a:t>
            </a:r>
            <a:r>
              <a:rPr lang="en-US" dirty="0"/>
              <a:t>on a population by </a:t>
            </a:r>
            <a:r>
              <a:rPr lang="en-US" u="sng" dirty="0"/>
              <a:t>sampling a dataset with replacement.</a:t>
            </a:r>
            <a:endParaRPr lang="de-DE" u="sng" dirty="0"/>
          </a:p>
        </p:txBody>
      </p:sp>
      <p:sp>
        <p:nvSpPr>
          <p:cNvPr id="7" name="Rectangle 6">
            <a:extLst>
              <a:ext uri="{FF2B5EF4-FFF2-40B4-BE49-F238E27FC236}">
                <a16:creationId xmlns:a16="http://schemas.microsoft.com/office/drawing/2014/main" id="{F129F1D9-C9A8-4922-A7BA-BF3D66BF380E}"/>
              </a:ext>
            </a:extLst>
          </p:cNvPr>
          <p:cNvSpPr/>
          <p:nvPr/>
        </p:nvSpPr>
        <p:spPr>
          <a:xfrm>
            <a:off x="221673" y="4343400"/>
            <a:ext cx="8610600" cy="646331"/>
          </a:xfrm>
          <a:prstGeom prst="rect">
            <a:avLst/>
          </a:prstGeom>
        </p:spPr>
        <p:txBody>
          <a:bodyPr wrap="square">
            <a:spAutoFit/>
          </a:bodyPr>
          <a:lstStyle/>
          <a:p>
            <a:r>
              <a:rPr lang="tr-TR" dirty="0"/>
              <a:t>-  T</a:t>
            </a:r>
            <a:r>
              <a:rPr lang="en-US" dirty="0"/>
              <a:t>he bootstrap resampling method </a:t>
            </a:r>
            <a:r>
              <a:rPr lang="tr-TR" dirty="0"/>
              <a:t>is used </a:t>
            </a:r>
            <a:r>
              <a:rPr lang="en-US" dirty="0"/>
              <a:t>for estimating the skill of machine learning models on unseen data.</a:t>
            </a:r>
            <a:r>
              <a:rPr lang="tr-TR" dirty="0"/>
              <a:t> How? (Out-Of-Bag concept)</a:t>
            </a:r>
            <a:endParaRPr lang="de-DE" dirty="0"/>
          </a:p>
        </p:txBody>
      </p:sp>
    </p:spTree>
    <p:extLst>
      <p:ext uri="{BB962C8B-B14F-4D97-AF65-F5344CB8AC3E}">
        <p14:creationId xmlns:p14="http://schemas.microsoft.com/office/powerpoint/2010/main" val="189456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6386EFB9-172C-4679-BF2F-6E8F5E28F771}"/>
              </a:ext>
            </a:extLst>
          </p:cNvPr>
          <p:cNvSpPr/>
          <p:nvPr/>
        </p:nvSpPr>
        <p:spPr>
          <a:xfrm>
            <a:off x="152400" y="533400"/>
            <a:ext cx="8686800" cy="923330"/>
          </a:xfrm>
          <a:prstGeom prst="rect">
            <a:avLst/>
          </a:prstGeom>
        </p:spPr>
        <p:txBody>
          <a:bodyPr wrap="square">
            <a:spAutoFit/>
          </a:bodyPr>
          <a:lstStyle/>
          <a:p>
            <a:r>
              <a:rPr lang="en-US" dirty="0">
                <a:solidFill>
                  <a:srgbClr val="202122"/>
                </a:solidFill>
              </a:rPr>
              <a:t>When </a:t>
            </a:r>
            <a:r>
              <a:rPr lang="en-US" dirty="0">
                <a:solidFill>
                  <a:srgbClr val="0645AD"/>
                </a:solidFill>
              </a:rPr>
              <a:t>bootstrap</a:t>
            </a:r>
            <a:r>
              <a:rPr lang="tr-TR" dirty="0">
                <a:solidFill>
                  <a:srgbClr val="0645AD"/>
                </a:solidFill>
              </a:rPr>
              <a:t> </a:t>
            </a:r>
            <a:r>
              <a:rPr lang="en-US" dirty="0">
                <a:solidFill>
                  <a:srgbClr val="0645AD"/>
                </a:solidFill>
              </a:rPr>
              <a:t> </a:t>
            </a:r>
            <a:r>
              <a:rPr lang="tr-TR" dirty="0">
                <a:solidFill>
                  <a:srgbClr val="0645AD"/>
                </a:solidFill>
              </a:rPr>
              <a:t>method</a:t>
            </a:r>
            <a:r>
              <a:rPr lang="en-US" dirty="0">
                <a:solidFill>
                  <a:srgbClr val="202122"/>
                </a:solidFill>
              </a:rPr>
              <a:t> is performed, two independent sets are created. One set, the bootstrap sample, is the data chosen to be "in-the-bag" by sampling with replacement. The out-of-bag set is all data not chosen in the sampling process.</a:t>
            </a:r>
            <a:endParaRPr lang="de-DE" dirty="0"/>
          </a:p>
        </p:txBody>
      </p:sp>
      <p:sp>
        <p:nvSpPr>
          <p:cNvPr id="3" name="Rectangle 2">
            <a:extLst>
              <a:ext uri="{FF2B5EF4-FFF2-40B4-BE49-F238E27FC236}">
                <a16:creationId xmlns:a16="http://schemas.microsoft.com/office/drawing/2014/main" id="{B292FD14-AE40-4028-837C-9313E882C092}"/>
              </a:ext>
            </a:extLst>
          </p:cNvPr>
          <p:cNvSpPr/>
          <p:nvPr/>
        </p:nvSpPr>
        <p:spPr>
          <a:xfrm>
            <a:off x="1435894" y="4657410"/>
            <a:ext cx="6412706" cy="230832"/>
          </a:xfrm>
          <a:prstGeom prst="rect">
            <a:avLst/>
          </a:prstGeom>
        </p:spPr>
        <p:txBody>
          <a:bodyPr wrap="square">
            <a:spAutoFit/>
          </a:bodyPr>
          <a:lstStyle/>
          <a:p>
            <a:r>
              <a:rPr lang="en-US" sz="900" dirty="0">
                <a:solidFill>
                  <a:srgbClr val="202122"/>
                </a:solidFill>
              </a:rPr>
              <a:t>An illustration of the bagging process, explicitly showing the out-of-bag set. A medical context is provided for ease of understanding.</a:t>
            </a:r>
            <a:endParaRPr lang="de-DE" sz="900" dirty="0">
              <a:solidFill>
                <a:srgbClr val="202122"/>
              </a:solidFill>
            </a:endParaRPr>
          </a:p>
        </p:txBody>
      </p:sp>
      <p:pic>
        <p:nvPicPr>
          <p:cNvPr id="4" name="Picture 3">
            <a:extLst>
              <a:ext uri="{FF2B5EF4-FFF2-40B4-BE49-F238E27FC236}">
                <a16:creationId xmlns:a16="http://schemas.microsoft.com/office/drawing/2014/main" id="{879B5575-76EB-493E-899E-602B979C28EB}"/>
              </a:ext>
            </a:extLst>
          </p:cNvPr>
          <p:cNvPicPr>
            <a:picLocks noChangeAspect="1"/>
          </p:cNvPicPr>
          <p:nvPr/>
        </p:nvPicPr>
        <p:blipFill>
          <a:blip r:embed="rId3"/>
          <a:stretch>
            <a:fillRect/>
          </a:stretch>
        </p:blipFill>
        <p:spPr>
          <a:xfrm>
            <a:off x="1435894" y="1752600"/>
            <a:ext cx="6272212" cy="2863247"/>
          </a:xfrm>
          <a:prstGeom prst="rect">
            <a:avLst/>
          </a:prstGeom>
        </p:spPr>
      </p:pic>
    </p:spTree>
    <p:extLst>
      <p:ext uri="{BB962C8B-B14F-4D97-AF65-F5344CB8AC3E}">
        <p14:creationId xmlns:p14="http://schemas.microsoft.com/office/powerpoint/2010/main" val="1870405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43BAA6BD-D3B7-4349-9947-D9C146CB63C6}"/>
              </a:ext>
            </a:extLst>
          </p:cNvPr>
          <p:cNvSpPr/>
          <p:nvPr/>
        </p:nvSpPr>
        <p:spPr>
          <a:xfrm>
            <a:off x="228600" y="609600"/>
            <a:ext cx="8686800" cy="646331"/>
          </a:xfrm>
          <a:prstGeom prst="rect">
            <a:avLst/>
          </a:prstGeom>
        </p:spPr>
        <p:txBody>
          <a:bodyPr wrap="square">
            <a:spAutoFit/>
          </a:bodyPr>
          <a:lstStyle/>
          <a:p>
            <a:r>
              <a:rPr lang="tr-TR" dirty="0"/>
              <a:t>-  </a:t>
            </a:r>
            <a:r>
              <a:rPr lang="en-US" dirty="0"/>
              <a:t>Bootstrap Aggregation is </a:t>
            </a:r>
            <a:r>
              <a:rPr lang="tr-TR" dirty="0"/>
              <a:t> </a:t>
            </a:r>
            <a:r>
              <a:rPr lang="en-US" dirty="0"/>
              <a:t>the application of the Bootstrap procedure to a high-variance machine learning algorithm, typically decision trees</a:t>
            </a:r>
            <a:r>
              <a:rPr lang="tr-TR" dirty="0"/>
              <a:t> which use CART algorithm.</a:t>
            </a:r>
            <a:endParaRPr lang="de-DE" dirty="0"/>
          </a:p>
        </p:txBody>
      </p:sp>
      <p:sp>
        <p:nvSpPr>
          <p:cNvPr id="3" name="Rectangle 2">
            <a:extLst>
              <a:ext uri="{FF2B5EF4-FFF2-40B4-BE49-F238E27FC236}">
                <a16:creationId xmlns:a16="http://schemas.microsoft.com/office/drawing/2014/main" id="{A5EA1C8C-9977-4347-8B21-64A962B5A718}"/>
              </a:ext>
            </a:extLst>
          </p:cNvPr>
          <p:cNvSpPr/>
          <p:nvPr/>
        </p:nvSpPr>
        <p:spPr>
          <a:xfrm>
            <a:off x="263236" y="1394211"/>
            <a:ext cx="8652164" cy="923330"/>
          </a:xfrm>
          <a:prstGeom prst="rect">
            <a:avLst/>
          </a:prstGeom>
        </p:spPr>
        <p:txBody>
          <a:bodyPr wrap="square">
            <a:spAutoFit/>
          </a:bodyPr>
          <a:lstStyle/>
          <a:p>
            <a:r>
              <a:rPr lang="tr-TR" dirty="0"/>
              <a:t>-  </a:t>
            </a:r>
            <a:r>
              <a:rPr lang="en-US" dirty="0"/>
              <a:t>Decision trees are sensitive to the specific data on which they are trained. If the training data is changed (e.g. a tree is trained on a subset of the training data) the resulting decision tree can be quite different and in turn the predictions can be quite different.</a:t>
            </a:r>
            <a:endParaRPr lang="de-DE" dirty="0"/>
          </a:p>
        </p:txBody>
      </p:sp>
      <p:sp>
        <p:nvSpPr>
          <p:cNvPr id="4" name="Rectangle 3">
            <a:extLst>
              <a:ext uri="{FF2B5EF4-FFF2-40B4-BE49-F238E27FC236}">
                <a16:creationId xmlns:a16="http://schemas.microsoft.com/office/drawing/2014/main" id="{2F10096E-8E73-4BE7-948F-97F61E80A962}"/>
              </a:ext>
            </a:extLst>
          </p:cNvPr>
          <p:cNvSpPr/>
          <p:nvPr/>
        </p:nvSpPr>
        <p:spPr>
          <a:xfrm>
            <a:off x="263236" y="2448894"/>
            <a:ext cx="8652164" cy="1754326"/>
          </a:xfrm>
          <a:prstGeom prst="rect">
            <a:avLst/>
          </a:prstGeom>
        </p:spPr>
        <p:txBody>
          <a:bodyPr wrap="square">
            <a:spAutoFit/>
          </a:bodyPr>
          <a:lstStyle/>
          <a:p>
            <a:r>
              <a:rPr lang="en-US" dirty="0"/>
              <a:t>Let’s assume we have a sample dataset of 1000 instances (x) and we are using the CART algorithm. Bagging of the CART algorithm would work as follows</a:t>
            </a:r>
            <a:r>
              <a:rPr lang="tr-TR" dirty="0"/>
              <a:t>:</a:t>
            </a:r>
          </a:p>
          <a:p>
            <a:endParaRPr lang="tr-TR" dirty="0">
              <a:solidFill>
                <a:srgbClr val="555555"/>
              </a:solidFill>
            </a:endParaRPr>
          </a:p>
          <a:p>
            <a:pPr marL="342900" indent="-342900" fontAlgn="base">
              <a:buFont typeface="+mj-lt"/>
              <a:buAutoNum type="arabicPeriod"/>
            </a:pPr>
            <a:r>
              <a:rPr lang="en-US" dirty="0"/>
              <a:t>Create many (e.g. 100) random sub-samples of our dataset with replacement.</a:t>
            </a:r>
          </a:p>
          <a:p>
            <a:pPr marL="342900" indent="-342900" fontAlgn="base">
              <a:buFont typeface="+mj-lt"/>
              <a:buAutoNum type="arabicPeriod"/>
            </a:pPr>
            <a:r>
              <a:rPr lang="en-US" dirty="0"/>
              <a:t>Train a CART model on each sample.</a:t>
            </a:r>
          </a:p>
          <a:p>
            <a:pPr marL="342900" indent="-342900" fontAlgn="base">
              <a:buFont typeface="+mj-lt"/>
              <a:buAutoNum type="arabicPeriod"/>
            </a:pPr>
            <a:r>
              <a:rPr lang="en-US" dirty="0"/>
              <a:t>Given a new dataset, calculate the average prediction from each model.</a:t>
            </a:r>
          </a:p>
        </p:txBody>
      </p:sp>
      <p:sp>
        <p:nvSpPr>
          <p:cNvPr id="6" name="Rectangle 5">
            <a:extLst>
              <a:ext uri="{FF2B5EF4-FFF2-40B4-BE49-F238E27FC236}">
                <a16:creationId xmlns:a16="http://schemas.microsoft.com/office/drawing/2014/main" id="{F95AA2C3-B7A4-4911-8683-27AFDC5D5E1E}"/>
              </a:ext>
            </a:extLst>
          </p:cNvPr>
          <p:cNvSpPr/>
          <p:nvPr/>
        </p:nvSpPr>
        <p:spPr>
          <a:xfrm>
            <a:off x="225136" y="4540459"/>
            <a:ext cx="8686800" cy="1200329"/>
          </a:xfrm>
          <a:prstGeom prst="rect">
            <a:avLst/>
          </a:prstGeom>
        </p:spPr>
        <p:txBody>
          <a:bodyPr wrap="square">
            <a:spAutoFit/>
          </a:bodyPr>
          <a:lstStyle/>
          <a:p>
            <a:r>
              <a:rPr lang="tr-TR" dirty="0"/>
              <a:t>!  </a:t>
            </a:r>
            <a:r>
              <a:rPr lang="de-DE" dirty="0"/>
              <a:t>Do not forget that decision trees use </a:t>
            </a:r>
            <a:r>
              <a:rPr lang="de-DE" u="sng" dirty="0"/>
              <a:t>Greedy Algorithm</a:t>
            </a:r>
            <a:r>
              <a:rPr lang="de-DE" dirty="0"/>
              <a:t>, therefor there should be </a:t>
            </a:r>
            <a:r>
              <a:rPr lang="tr-TR" dirty="0"/>
              <a:t>most likely </a:t>
            </a:r>
            <a:r>
              <a:rPr lang="de-DE" dirty="0"/>
              <a:t>overfitting on used machine learning models.</a:t>
            </a:r>
            <a:r>
              <a:rPr lang="tr-TR" dirty="0"/>
              <a:t> But </a:t>
            </a:r>
            <a:r>
              <a:rPr lang="en-US" dirty="0"/>
              <a:t>by increasing the number of trees on run after run until the accuracy begins to stop showing improvement (e.g. on a cross validation test harness)</a:t>
            </a:r>
            <a:r>
              <a:rPr lang="tr-TR" dirty="0"/>
              <a:t>, model </a:t>
            </a:r>
            <a:r>
              <a:rPr lang="en-US" dirty="0"/>
              <a:t>will not overfit the training data.</a:t>
            </a:r>
            <a:endParaRPr lang="de-DE" dirty="0"/>
          </a:p>
        </p:txBody>
      </p:sp>
    </p:spTree>
    <p:extLst>
      <p:ext uri="{BB962C8B-B14F-4D97-AF65-F5344CB8AC3E}">
        <p14:creationId xmlns:p14="http://schemas.microsoft.com/office/powerpoint/2010/main" val="585725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A6D481CB-8076-480D-A7D6-D609AA8B222A}"/>
              </a:ext>
            </a:extLst>
          </p:cNvPr>
          <p:cNvSpPr/>
          <p:nvPr/>
        </p:nvSpPr>
        <p:spPr>
          <a:xfrm>
            <a:off x="152400" y="609600"/>
            <a:ext cx="8763000" cy="2862322"/>
          </a:xfrm>
          <a:prstGeom prst="rect">
            <a:avLst/>
          </a:prstGeom>
        </p:spPr>
        <p:txBody>
          <a:bodyPr wrap="square">
            <a:spAutoFit/>
          </a:bodyPr>
          <a:lstStyle/>
          <a:p>
            <a:r>
              <a:rPr lang="de-DE" dirty="0"/>
              <a:t>We may sum</a:t>
            </a:r>
            <a:r>
              <a:rPr lang="tr-TR" dirty="0"/>
              <a:t>m</a:t>
            </a:r>
            <a:r>
              <a:rPr lang="de-DE" dirty="0"/>
              <a:t>arize the bagging process as:</a:t>
            </a:r>
            <a:endParaRPr lang="tr-TR" dirty="0"/>
          </a:p>
          <a:p>
            <a:endParaRPr lang="tr-TR" dirty="0"/>
          </a:p>
          <a:p>
            <a:pPr marL="285750" indent="-285750" fontAlgn="base">
              <a:buFont typeface="Wingdings" panose="05000000000000000000" pitchFamily="2" charset="2"/>
              <a:buChar char="Ø"/>
            </a:pPr>
            <a:r>
              <a:rPr lang="en-US" dirty="0"/>
              <a:t>Choose a number of bootstrap samples to perform</a:t>
            </a:r>
            <a:r>
              <a:rPr lang="tr-TR" dirty="0"/>
              <a:t> </a:t>
            </a:r>
            <a:r>
              <a:rPr lang="tr-TR" baseline="30000" dirty="0"/>
              <a:t>(1)</a:t>
            </a:r>
            <a:endParaRPr lang="en-US" baseline="30000" dirty="0"/>
          </a:p>
          <a:p>
            <a:pPr marL="285750" indent="-285750" fontAlgn="base">
              <a:buFont typeface="Wingdings" panose="05000000000000000000" pitchFamily="2" charset="2"/>
              <a:buChar char="Ø"/>
            </a:pPr>
            <a:r>
              <a:rPr lang="en-US" dirty="0"/>
              <a:t>Choose a sample size</a:t>
            </a:r>
            <a:r>
              <a:rPr lang="tr-TR" dirty="0"/>
              <a:t> </a:t>
            </a:r>
            <a:r>
              <a:rPr lang="tr-TR" baseline="30000" dirty="0"/>
              <a:t>(2)</a:t>
            </a:r>
            <a:endParaRPr lang="en-US" baseline="30000" dirty="0"/>
          </a:p>
          <a:p>
            <a:pPr marL="285750" indent="-285750" fontAlgn="base">
              <a:buFont typeface="Wingdings" panose="05000000000000000000" pitchFamily="2" charset="2"/>
              <a:buChar char="Ø"/>
            </a:pPr>
            <a:r>
              <a:rPr lang="en-US" dirty="0"/>
              <a:t>For each bootstrap sample</a:t>
            </a:r>
          </a:p>
          <a:p>
            <a:pPr marL="800100" lvl="1" indent="-342900" fontAlgn="base">
              <a:buFont typeface="+mj-lt"/>
              <a:buAutoNum type="alphaLcPeriod"/>
            </a:pPr>
            <a:r>
              <a:rPr lang="en-US" dirty="0"/>
              <a:t>Draw a sample with replacement with the chosen size</a:t>
            </a:r>
          </a:p>
          <a:p>
            <a:pPr marL="800100" lvl="1" indent="-342900" fontAlgn="base">
              <a:buFont typeface="+mj-lt"/>
              <a:buAutoNum type="alphaLcPeriod"/>
            </a:pPr>
            <a:r>
              <a:rPr lang="en-US" dirty="0"/>
              <a:t>Fit a model on the data sample</a:t>
            </a:r>
          </a:p>
          <a:p>
            <a:pPr marL="800100" lvl="1" indent="-342900" fontAlgn="base">
              <a:buFont typeface="+mj-lt"/>
              <a:buAutoNum type="alphaLcPeriod"/>
            </a:pPr>
            <a:r>
              <a:rPr lang="en-US" dirty="0"/>
              <a:t>Estimate the skill of the model on the out-of-bag sample.</a:t>
            </a:r>
          </a:p>
          <a:p>
            <a:pPr marL="285750" indent="-285750" fontAlgn="base">
              <a:buFont typeface="Wingdings" panose="05000000000000000000" pitchFamily="2" charset="2"/>
              <a:buChar char="Ø"/>
            </a:pPr>
            <a:r>
              <a:rPr lang="en-US" dirty="0"/>
              <a:t>Calculate the mean of the sample of model skill estimates.</a:t>
            </a:r>
          </a:p>
          <a:p>
            <a:endParaRPr lang="de-DE" dirty="0"/>
          </a:p>
        </p:txBody>
      </p:sp>
      <p:sp>
        <p:nvSpPr>
          <p:cNvPr id="3" name="Rectangle 2">
            <a:extLst>
              <a:ext uri="{FF2B5EF4-FFF2-40B4-BE49-F238E27FC236}">
                <a16:creationId xmlns:a16="http://schemas.microsoft.com/office/drawing/2014/main" id="{4F2AAFF9-7D9A-4C2C-A60A-7B4747646DFF}"/>
              </a:ext>
            </a:extLst>
          </p:cNvPr>
          <p:cNvSpPr/>
          <p:nvPr/>
        </p:nvSpPr>
        <p:spPr>
          <a:xfrm>
            <a:off x="152400" y="3429000"/>
            <a:ext cx="8763000" cy="246221"/>
          </a:xfrm>
          <a:prstGeom prst="rect">
            <a:avLst/>
          </a:prstGeom>
        </p:spPr>
        <p:txBody>
          <a:bodyPr wrap="square">
            <a:spAutoFit/>
          </a:bodyPr>
          <a:lstStyle/>
          <a:p>
            <a:r>
              <a:rPr lang="tr-TR" sz="1000" baseline="30000" dirty="0"/>
              <a:t>(1) </a:t>
            </a:r>
            <a:r>
              <a:rPr lang="en-US" sz="1000" dirty="0"/>
              <a:t>In machine learning, it is common to use a sample size that is the same as the original dataset.</a:t>
            </a:r>
            <a:endParaRPr lang="tr-TR" sz="1000" dirty="0"/>
          </a:p>
        </p:txBody>
      </p:sp>
      <p:sp>
        <p:nvSpPr>
          <p:cNvPr id="6" name="Rectangle 5">
            <a:extLst>
              <a:ext uri="{FF2B5EF4-FFF2-40B4-BE49-F238E27FC236}">
                <a16:creationId xmlns:a16="http://schemas.microsoft.com/office/drawing/2014/main" id="{F655839E-CD55-4318-A478-44808DE90523}"/>
              </a:ext>
            </a:extLst>
          </p:cNvPr>
          <p:cNvSpPr/>
          <p:nvPr/>
        </p:nvSpPr>
        <p:spPr>
          <a:xfrm>
            <a:off x="131618" y="3552110"/>
            <a:ext cx="9054082" cy="369332"/>
          </a:xfrm>
          <a:prstGeom prst="rect">
            <a:avLst/>
          </a:prstGeom>
        </p:spPr>
        <p:txBody>
          <a:bodyPr wrap="none">
            <a:spAutoFit/>
          </a:bodyPr>
          <a:lstStyle/>
          <a:p>
            <a:r>
              <a:rPr lang="tr-TR" sz="1000" baseline="30000" dirty="0"/>
              <a:t>(2) </a:t>
            </a:r>
            <a:r>
              <a:rPr lang="en-US" sz="1000" dirty="0"/>
              <a:t>A minimum might be 20 or 30 repetitions.</a:t>
            </a:r>
            <a:r>
              <a:rPr lang="tr-TR" sz="1000" dirty="0"/>
              <a:t> </a:t>
            </a:r>
            <a:r>
              <a:rPr lang="en-US" sz="1000" dirty="0"/>
              <a:t>Ideally, the sample of estimates would be as large as possible given the time resources, with hundreds or thousands of repeats.</a:t>
            </a:r>
            <a:r>
              <a:rPr lang="en-US" dirty="0"/>
              <a:t> </a:t>
            </a:r>
            <a:endParaRPr lang="de-DE" dirty="0"/>
          </a:p>
        </p:txBody>
      </p:sp>
      <p:sp>
        <p:nvSpPr>
          <p:cNvPr id="7" name="Rectangle 6">
            <a:extLst>
              <a:ext uri="{FF2B5EF4-FFF2-40B4-BE49-F238E27FC236}">
                <a16:creationId xmlns:a16="http://schemas.microsoft.com/office/drawing/2014/main" id="{EBFEE75E-23C3-4B1B-A9A1-B3BB89536FB1}"/>
              </a:ext>
            </a:extLst>
          </p:cNvPr>
          <p:cNvSpPr/>
          <p:nvPr/>
        </p:nvSpPr>
        <p:spPr>
          <a:xfrm>
            <a:off x="152400" y="4079188"/>
            <a:ext cx="6781800" cy="369332"/>
          </a:xfrm>
          <a:prstGeom prst="rect">
            <a:avLst/>
          </a:prstGeom>
        </p:spPr>
        <p:txBody>
          <a:bodyPr wrap="square">
            <a:spAutoFit/>
          </a:bodyPr>
          <a:lstStyle/>
          <a:p>
            <a:r>
              <a:rPr lang="de-DE" dirty="0"/>
              <a:t>Let's zoom </a:t>
            </a:r>
            <a:r>
              <a:rPr lang="tr-TR" dirty="0"/>
              <a:t>i</a:t>
            </a:r>
            <a:r>
              <a:rPr lang="de-DE" dirty="0"/>
              <a:t>n out-of-bag error</a:t>
            </a:r>
            <a:r>
              <a:rPr lang="tr-TR" dirty="0"/>
              <a:t> whose </a:t>
            </a:r>
            <a:r>
              <a:rPr lang="en-US" dirty="0"/>
              <a:t>general calculation is as follows</a:t>
            </a:r>
            <a:r>
              <a:rPr lang="tr-TR" dirty="0"/>
              <a:t>:</a:t>
            </a:r>
            <a:endParaRPr lang="de-DE" dirty="0"/>
          </a:p>
        </p:txBody>
      </p:sp>
      <p:sp>
        <p:nvSpPr>
          <p:cNvPr id="8" name="Rectangle 7">
            <a:extLst>
              <a:ext uri="{FF2B5EF4-FFF2-40B4-BE49-F238E27FC236}">
                <a16:creationId xmlns:a16="http://schemas.microsoft.com/office/drawing/2014/main" id="{FDF1984E-71E5-4EFA-ABBF-8385F9A9A32B}"/>
              </a:ext>
            </a:extLst>
          </p:cNvPr>
          <p:cNvSpPr/>
          <p:nvPr/>
        </p:nvSpPr>
        <p:spPr>
          <a:xfrm>
            <a:off x="152400" y="4448520"/>
            <a:ext cx="8763000" cy="1077218"/>
          </a:xfrm>
          <a:prstGeom prst="rect">
            <a:avLst/>
          </a:prstGeom>
        </p:spPr>
        <p:txBody>
          <a:bodyPr wrap="square">
            <a:spAutoFit/>
          </a:bodyPr>
          <a:lstStyle/>
          <a:p>
            <a:pPr marL="857250" lvl="1" indent="-400050">
              <a:buFont typeface="+mj-lt"/>
              <a:buAutoNum type="romanLcPeriod"/>
            </a:pPr>
            <a:r>
              <a:rPr lang="en-US" sz="1600" dirty="0">
                <a:solidFill>
                  <a:srgbClr val="202122"/>
                </a:solidFill>
              </a:rPr>
              <a:t>Find all models (</a:t>
            </a:r>
            <a:r>
              <a:rPr lang="tr-TR" sz="1600" dirty="0">
                <a:solidFill>
                  <a:srgbClr val="202122"/>
                </a:solidFill>
              </a:rPr>
              <a:t>e.g.</a:t>
            </a:r>
            <a:r>
              <a:rPr lang="en-US" sz="1600" dirty="0">
                <a:solidFill>
                  <a:srgbClr val="202122"/>
                </a:solidFill>
              </a:rPr>
              <a:t> trees) that are not trained by the OOB instance.</a:t>
            </a:r>
            <a:endParaRPr lang="tr-TR" sz="1600" dirty="0">
              <a:solidFill>
                <a:srgbClr val="202122"/>
              </a:solidFill>
            </a:endParaRPr>
          </a:p>
          <a:p>
            <a:pPr marL="857250" lvl="1" indent="-400050">
              <a:buFont typeface="+mj-lt"/>
              <a:buAutoNum type="romanLcPeriod"/>
            </a:pPr>
            <a:r>
              <a:rPr lang="en-US" sz="1600" dirty="0">
                <a:solidFill>
                  <a:srgbClr val="202122"/>
                </a:solidFill>
              </a:rPr>
              <a:t>Take the majority vote of these models' result for the OOB instance, compared to the true value of the OOB instance.</a:t>
            </a:r>
            <a:endParaRPr lang="tr-TR" sz="1600" dirty="0">
              <a:solidFill>
                <a:srgbClr val="202122"/>
              </a:solidFill>
            </a:endParaRPr>
          </a:p>
          <a:p>
            <a:pPr marL="857250" lvl="1" indent="-400050">
              <a:buFont typeface="+mj-lt"/>
              <a:buAutoNum type="romanLcPeriod"/>
            </a:pPr>
            <a:r>
              <a:rPr lang="en-US" sz="1600" dirty="0">
                <a:solidFill>
                  <a:srgbClr val="202122"/>
                </a:solidFill>
              </a:rPr>
              <a:t>Compile the OOB error for all instances in the OOB dataset.</a:t>
            </a:r>
            <a:endParaRPr lang="en-US" sz="1600" b="0" i="0" dirty="0">
              <a:solidFill>
                <a:srgbClr val="202122"/>
              </a:solidFill>
              <a:effectLst/>
            </a:endParaRPr>
          </a:p>
        </p:txBody>
      </p:sp>
    </p:spTree>
    <p:extLst>
      <p:ext uri="{BB962C8B-B14F-4D97-AF65-F5344CB8AC3E}">
        <p14:creationId xmlns:p14="http://schemas.microsoft.com/office/powerpoint/2010/main" val="2664497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pic>
        <p:nvPicPr>
          <p:cNvPr id="2" name="Picture 1">
            <a:extLst>
              <a:ext uri="{FF2B5EF4-FFF2-40B4-BE49-F238E27FC236}">
                <a16:creationId xmlns:a16="http://schemas.microsoft.com/office/drawing/2014/main" id="{0227D8C2-2463-4720-AA2E-25547FBA68E6}"/>
              </a:ext>
            </a:extLst>
          </p:cNvPr>
          <p:cNvPicPr>
            <a:picLocks noChangeAspect="1"/>
          </p:cNvPicPr>
          <p:nvPr/>
        </p:nvPicPr>
        <p:blipFill>
          <a:blip r:embed="rId3"/>
          <a:stretch>
            <a:fillRect/>
          </a:stretch>
        </p:blipFill>
        <p:spPr>
          <a:xfrm>
            <a:off x="556010" y="914400"/>
            <a:ext cx="8031980" cy="5216275"/>
          </a:xfrm>
          <a:prstGeom prst="rect">
            <a:avLst/>
          </a:prstGeom>
        </p:spPr>
      </p:pic>
    </p:spTree>
    <p:extLst>
      <p:ext uri="{BB962C8B-B14F-4D97-AF65-F5344CB8AC3E}">
        <p14:creationId xmlns:p14="http://schemas.microsoft.com/office/powerpoint/2010/main" val="33035714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2" name="Rectangle 1">
            <a:extLst>
              <a:ext uri="{FF2B5EF4-FFF2-40B4-BE49-F238E27FC236}">
                <a16:creationId xmlns:a16="http://schemas.microsoft.com/office/drawing/2014/main" id="{A650894C-BF36-43EB-8B71-CD56DDB83EA9}"/>
              </a:ext>
            </a:extLst>
          </p:cNvPr>
          <p:cNvSpPr/>
          <p:nvPr/>
        </p:nvSpPr>
        <p:spPr>
          <a:xfrm>
            <a:off x="3312115" y="1195481"/>
            <a:ext cx="1792157" cy="369332"/>
          </a:xfrm>
          <a:prstGeom prst="rect">
            <a:avLst/>
          </a:prstGeom>
        </p:spPr>
        <p:txBody>
          <a:bodyPr wrap="none">
            <a:spAutoFit/>
          </a:bodyPr>
          <a:lstStyle/>
          <a:p>
            <a:r>
              <a:rPr lang="de-DE" b="1" dirty="0">
                <a:solidFill>
                  <a:srgbClr val="FF0000"/>
                </a:solidFill>
              </a:rPr>
              <a:t>Majority-Voting</a:t>
            </a:r>
          </a:p>
        </p:txBody>
      </p:sp>
      <p:sp>
        <p:nvSpPr>
          <p:cNvPr id="3" name="Rectangle 2">
            <a:extLst>
              <a:ext uri="{FF2B5EF4-FFF2-40B4-BE49-F238E27FC236}">
                <a16:creationId xmlns:a16="http://schemas.microsoft.com/office/drawing/2014/main" id="{45D05ED8-365E-4C24-8A53-A9E2B140ABC6}"/>
              </a:ext>
            </a:extLst>
          </p:cNvPr>
          <p:cNvSpPr/>
          <p:nvPr/>
        </p:nvSpPr>
        <p:spPr>
          <a:xfrm>
            <a:off x="1559515" y="1957481"/>
            <a:ext cx="1311321" cy="369332"/>
          </a:xfrm>
          <a:prstGeom prst="rect">
            <a:avLst/>
          </a:prstGeom>
        </p:spPr>
        <p:txBody>
          <a:bodyPr wrap="none">
            <a:spAutoFit/>
          </a:bodyPr>
          <a:lstStyle/>
          <a:p>
            <a:r>
              <a:rPr lang="de-DE" dirty="0"/>
              <a:t>Hard Voting</a:t>
            </a:r>
          </a:p>
        </p:txBody>
      </p:sp>
      <p:sp>
        <p:nvSpPr>
          <p:cNvPr id="4" name="Rectangle 3">
            <a:extLst>
              <a:ext uri="{FF2B5EF4-FFF2-40B4-BE49-F238E27FC236}">
                <a16:creationId xmlns:a16="http://schemas.microsoft.com/office/drawing/2014/main" id="{48611C30-F531-423E-AF2F-558DD201CD65}"/>
              </a:ext>
            </a:extLst>
          </p:cNvPr>
          <p:cNvSpPr/>
          <p:nvPr/>
        </p:nvSpPr>
        <p:spPr>
          <a:xfrm>
            <a:off x="5750515" y="1971336"/>
            <a:ext cx="1234377" cy="369332"/>
          </a:xfrm>
          <a:prstGeom prst="rect">
            <a:avLst/>
          </a:prstGeom>
        </p:spPr>
        <p:txBody>
          <a:bodyPr wrap="none">
            <a:spAutoFit/>
          </a:bodyPr>
          <a:lstStyle/>
          <a:p>
            <a:r>
              <a:rPr lang="de-DE" dirty="0"/>
              <a:t>Soft Voting</a:t>
            </a:r>
          </a:p>
        </p:txBody>
      </p:sp>
      <p:cxnSp>
        <p:nvCxnSpPr>
          <p:cNvPr id="7" name="Straight Arrow Connector 6">
            <a:extLst>
              <a:ext uri="{FF2B5EF4-FFF2-40B4-BE49-F238E27FC236}">
                <a16:creationId xmlns:a16="http://schemas.microsoft.com/office/drawing/2014/main" id="{41383808-0B06-46C4-BBE6-37DAB4A3C144}"/>
              </a:ext>
            </a:extLst>
          </p:cNvPr>
          <p:cNvCxnSpPr/>
          <p:nvPr/>
        </p:nvCxnSpPr>
        <p:spPr>
          <a:xfrm flipH="1">
            <a:off x="2702515" y="1564813"/>
            <a:ext cx="1066800" cy="3926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F407CAD-BEA8-4465-8A56-F5BEABA5449F}"/>
              </a:ext>
            </a:extLst>
          </p:cNvPr>
          <p:cNvCxnSpPr/>
          <p:nvPr/>
        </p:nvCxnSpPr>
        <p:spPr>
          <a:xfrm>
            <a:off x="4607515" y="1564813"/>
            <a:ext cx="1143000" cy="3926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201FD9C0-3617-4FCD-AF7E-B75C255C149D}"/>
              </a:ext>
            </a:extLst>
          </p:cNvPr>
          <p:cNvSpPr/>
          <p:nvPr/>
        </p:nvSpPr>
        <p:spPr>
          <a:xfrm>
            <a:off x="304800" y="2967335"/>
            <a:ext cx="4533900" cy="584775"/>
          </a:xfrm>
          <a:prstGeom prst="rect">
            <a:avLst/>
          </a:prstGeom>
        </p:spPr>
        <p:txBody>
          <a:bodyPr wrap="square">
            <a:spAutoFit/>
          </a:bodyPr>
          <a:lstStyle/>
          <a:p>
            <a:r>
              <a:rPr lang="tr-TR" sz="1600" dirty="0"/>
              <a:t>T</a:t>
            </a:r>
            <a:r>
              <a:rPr lang="de-DE" sz="1600" dirty="0"/>
              <a:t>rained a few classifiers, each one achieving about </a:t>
            </a:r>
            <a:r>
              <a:rPr lang="tr-TR" sz="1600" dirty="0"/>
              <a:t>let’s say </a:t>
            </a:r>
            <a:r>
              <a:rPr lang="de-DE" sz="1600" dirty="0"/>
              <a:t>80% accuracy. </a:t>
            </a:r>
            <a:endParaRPr lang="tr-TR" sz="1600" dirty="0"/>
          </a:p>
        </p:txBody>
      </p:sp>
      <p:sp>
        <p:nvSpPr>
          <p:cNvPr id="11" name="Rectangle 10">
            <a:extLst>
              <a:ext uri="{FF2B5EF4-FFF2-40B4-BE49-F238E27FC236}">
                <a16:creationId xmlns:a16="http://schemas.microsoft.com/office/drawing/2014/main" id="{57E46A15-4206-4E59-8C83-169711FFEDC7}"/>
              </a:ext>
            </a:extLst>
          </p:cNvPr>
          <p:cNvSpPr/>
          <p:nvPr/>
        </p:nvSpPr>
        <p:spPr>
          <a:xfrm>
            <a:off x="267784" y="2540536"/>
            <a:ext cx="1332416" cy="369332"/>
          </a:xfrm>
          <a:prstGeom prst="rect">
            <a:avLst/>
          </a:prstGeom>
        </p:spPr>
        <p:txBody>
          <a:bodyPr wrap="none">
            <a:spAutoFit/>
          </a:bodyPr>
          <a:lstStyle/>
          <a:p>
            <a:r>
              <a:rPr lang="de-DE" b="1" i="1" dirty="0"/>
              <a:t>Hard </a:t>
            </a:r>
            <a:r>
              <a:rPr lang="tr-TR" b="1" i="1" dirty="0"/>
              <a:t>v</a:t>
            </a:r>
            <a:r>
              <a:rPr lang="de-DE" b="1" i="1" dirty="0"/>
              <a:t>oting</a:t>
            </a:r>
          </a:p>
        </p:txBody>
      </p:sp>
      <p:sp>
        <p:nvSpPr>
          <p:cNvPr id="12" name="Rectangle 11">
            <a:extLst>
              <a:ext uri="{FF2B5EF4-FFF2-40B4-BE49-F238E27FC236}">
                <a16:creationId xmlns:a16="http://schemas.microsoft.com/office/drawing/2014/main" id="{45254ACE-D58B-44FE-8733-FF87F2711CAC}"/>
              </a:ext>
            </a:extLst>
          </p:cNvPr>
          <p:cNvSpPr/>
          <p:nvPr/>
        </p:nvSpPr>
        <p:spPr>
          <a:xfrm>
            <a:off x="138773" y="509352"/>
            <a:ext cx="5464125" cy="369332"/>
          </a:xfrm>
          <a:prstGeom prst="rect">
            <a:avLst/>
          </a:prstGeom>
        </p:spPr>
        <p:txBody>
          <a:bodyPr wrap="none">
            <a:spAutoFit/>
          </a:bodyPr>
          <a:lstStyle/>
          <a:p>
            <a:pPr marL="114300" lvl="0">
              <a:buClr>
                <a:srgbClr val="000000"/>
              </a:buClr>
              <a:buSzPts val="1800"/>
            </a:pPr>
            <a:r>
              <a:rPr lang="tr-TR" dirty="0"/>
              <a:t>Voting is used to make w</a:t>
            </a:r>
            <a:r>
              <a:rPr lang="de-DE" dirty="0"/>
              <a:t>eak</a:t>
            </a:r>
            <a:r>
              <a:rPr lang="tr-TR" dirty="0"/>
              <a:t>-l</a:t>
            </a:r>
            <a:r>
              <a:rPr lang="de-DE" dirty="0"/>
              <a:t>earner</a:t>
            </a:r>
            <a:r>
              <a:rPr lang="tr-TR" b="1" dirty="0"/>
              <a:t>S  </a:t>
            </a:r>
            <a:r>
              <a:rPr lang="tr-TR" dirty="0"/>
              <a:t>a s</a:t>
            </a:r>
            <a:r>
              <a:rPr lang="de-DE" dirty="0"/>
              <a:t>trong</a:t>
            </a:r>
            <a:r>
              <a:rPr lang="tr-TR" dirty="0"/>
              <a:t>-l</a:t>
            </a:r>
            <a:r>
              <a:rPr lang="de-DE" dirty="0"/>
              <a:t>earner</a:t>
            </a:r>
            <a:r>
              <a:rPr lang="tr-TR" dirty="0"/>
              <a:t>.</a:t>
            </a:r>
            <a:r>
              <a:rPr lang="de-DE" dirty="0"/>
              <a:t> </a:t>
            </a:r>
          </a:p>
        </p:txBody>
      </p:sp>
      <p:pic>
        <p:nvPicPr>
          <p:cNvPr id="13" name="Picture 12">
            <a:extLst>
              <a:ext uri="{FF2B5EF4-FFF2-40B4-BE49-F238E27FC236}">
                <a16:creationId xmlns:a16="http://schemas.microsoft.com/office/drawing/2014/main" id="{701A517B-8425-424E-A1F5-7C65D5E9E7F0}"/>
              </a:ext>
            </a:extLst>
          </p:cNvPr>
          <p:cNvPicPr>
            <a:picLocks noChangeAspect="1"/>
          </p:cNvPicPr>
          <p:nvPr/>
        </p:nvPicPr>
        <p:blipFill>
          <a:blip r:embed="rId3"/>
          <a:stretch>
            <a:fillRect/>
          </a:stretch>
        </p:blipFill>
        <p:spPr>
          <a:xfrm>
            <a:off x="288879" y="4129306"/>
            <a:ext cx="4533900" cy="1711662"/>
          </a:xfrm>
          <a:prstGeom prst="rect">
            <a:avLst/>
          </a:prstGeom>
        </p:spPr>
      </p:pic>
      <p:sp>
        <p:nvSpPr>
          <p:cNvPr id="14" name="Rectangle 13">
            <a:extLst>
              <a:ext uri="{FF2B5EF4-FFF2-40B4-BE49-F238E27FC236}">
                <a16:creationId xmlns:a16="http://schemas.microsoft.com/office/drawing/2014/main" id="{A81EB7F8-EDA5-4B19-948C-D42840A2B710}"/>
              </a:ext>
            </a:extLst>
          </p:cNvPr>
          <p:cNvSpPr/>
          <p:nvPr/>
        </p:nvSpPr>
        <p:spPr>
          <a:xfrm>
            <a:off x="230947" y="3610092"/>
            <a:ext cx="759653" cy="400110"/>
          </a:xfrm>
          <a:prstGeom prst="rect">
            <a:avLst/>
          </a:prstGeom>
        </p:spPr>
        <p:txBody>
          <a:bodyPr wrap="square">
            <a:spAutoFit/>
          </a:bodyPr>
          <a:lstStyle/>
          <a:p>
            <a:r>
              <a:rPr lang="de-DE" sz="1000" dirty="0"/>
              <a:t>Logistic Regression</a:t>
            </a:r>
          </a:p>
        </p:txBody>
      </p:sp>
      <p:cxnSp>
        <p:nvCxnSpPr>
          <p:cNvPr id="16" name="Straight Connector 15">
            <a:extLst>
              <a:ext uri="{FF2B5EF4-FFF2-40B4-BE49-F238E27FC236}">
                <a16:creationId xmlns:a16="http://schemas.microsoft.com/office/drawing/2014/main" id="{3F7DADFF-F823-4B14-BE45-559029DEC887}"/>
              </a:ext>
            </a:extLst>
          </p:cNvPr>
          <p:cNvCxnSpPr>
            <a:cxnSpLocks/>
            <a:stCxn id="14" idx="2"/>
          </p:cNvCxnSpPr>
          <p:nvPr/>
        </p:nvCxnSpPr>
        <p:spPr>
          <a:xfrm>
            <a:off x="610774" y="4010202"/>
            <a:ext cx="0" cy="119104"/>
          </a:xfrm>
          <a:prstGeom prst="line">
            <a:avLst/>
          </a:prstGeom>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35B67B0B-59BA-4B4C-B088-5E8EB795A675}"/>
              </a:ext>
            </a:extLst>
          </p:cNvPr>
          <p:cNvSpPr/>
          <p:nvPr/>
        </p:nvSpPr>
        <p:spPr>
          <a:xfrm>
            <a:off x="1265875" y="3610092"/>
            <a:ext cx="865369" cy="400110"/>
          </a:xfrm>
          <a:prstGeom prst="rect">
            <a:avLst/>
          </a:prstGeom>
        </p:spPr>
        <p:txBody>
          <a:bodyPr wrap="square">
            <a:spAutoFit/>
          </a:bodyPr>
          <a:lstStyle/>
          <a:p>
            <a:r>
              <a:rPr lang="de-DE" sz="1000" dirty="0"/>
              <a:t>SVM Classifier</a:t>
            </a:r>
          </a:p>
        </p:txBody>
      </p:sp>
      <p:cxnSp>
        <p:nvCxnSpPr>
          <p:cNvPr id="23" name="Straight Connector 22">
            <a:extLst>
              <a:ext uri="{FF2B5EF4-FFF2-40B4-BE49-F238E27FC236}">
                <a16:creationId xmlns:a16="http://schemas.microsoft.com/office/drawing/2014/main" id="{AFEE731D-4B1C-43DA-8C5A-3349D3BD6435}"/>
              </a:ext>
            </a:extLst>
          </p:cNvPr>
          <p:cNvCxnSpPr>
            <a:cxnSpLocks/>
          </p:cNvCxnSpPr>
          <p:nvPr/>
        </p:nvCxnSpPr>
        <p:spPr>
          <a:xfrm>
            <a:off x="1524000" y="3962400"/>
            <a:ext cx="0" cy="166906"/>
          </a:xfrm>
          <a:prstGeom prst="line">
            <a:avLst/>
          </a:prstGeom>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E4991660-5FE2-4416-910C-C11B99EAFB4B}"/>
              </a:ext>
            </a:extLst>
          </p:cNvPr>
          <p:cNvSpPr/>
          <p:nvPr/>
        </p:nvSpPr>
        <p:spPr>
          <a:xfrm>
            <a:off x="2406446" y="3687036"/>
            <a:ext cx="478016" cy="246221"/>
          </a:xfrm>
          <a:prstGeom prst="rect">
            <a:avLst/>
          </a:prstGeom>
        </p:spPr>
        <p:txBody>
          <a:bodyPr wrap="none">
            <a:spAutoFit/>
          </a:bodyPr>
          <a:lstStyle/>
          <a:p>
            <a:r>
              <a:rPr lang="de-DE" sz="1000" dirty="0"/>
              <a:t>k-NN</a:t>
            </a:r>
          </a:p>
        </p:txBody>
      </p:sp>
      <p:cxnSp>
        <p:nvCxnSpPr>
          <p:cNvPr id="31" name="Straight Connector 30">
            <a:extLst>
              <a:ext uri="{FF2B5EF4-FFF2-40B4-BE49-F238E27FC236}">
                <a16:creationId xmlns:a16="http://schemas.microsoft.com/office/drawing/2014/main" id="{53575F2C-6919-4AE8-B11A-8C16117F6DE0}"/>
              </a:ext>
            </a:extLst>
          </p:cNvPr>
          <p:cNvCxnSpPr>
            <a:cxnSpLocks/>
          </p:cNvCxnSpPr>
          <p:nvPr/>
        </p:nvCxnSpPr>
        <p:spPr>
          <a:xfrm>
            <a:off x="2645454" y="3897388"/>
            <a:ext cx="0" cy="231918"/>
          </a:xfrm>
          <a:prstGeom prst="line">
            <a:avLst/>
          </a:prstGeom>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2ECFBAB0-409E-4B0C-BC94-3CEC680D0F79}"/>
              </a:ext>
            </a:extLst>
          </p:cNvPr>
          <p:cNvSpPr/>
          <p:nvPr/>
        </p:nvSpPr>
        <p:spPr>
          <a:xfrm>
            <a:off x="3433308" y="3661950"/>
            <a:ext cx="478016" cy="246221"/>
          </a:xfrm>
          <a:prstGeom prst="rect">
            <a:avLst/>
          </a:prstGeom>
        </p:spPr>
        <p:txBody>
          <a:bodyPr wrap="none">
            <a:spAutoFit/>
          </a:bodyPr>
          <a:lstStyle/>
          <a:p>
            <a:r>
              <a:rPr lang="de-DE" sz="1000" dirty="0"/>
              <a:t>Other</a:t>
            </a:r>
          </a:p>
        </p:txBody>
      </p:sp>
      <p:cxnSp>
        <p:nvCxnSpPr>
          <p:cNvPr id="35" name="Straight Connector 34">
            <a:extLst>
              <a:ext uri="{FF2B5EF4-FFF2-40B4-BE49-F238E27FC236}">
                <a16:creationId xmlns:a16="http://schemas.microsoft.com/office/drawing/2014/main" id="{8D187EFC-08EA-4CFF-8E50-9113858D1CFD}"/>
              </a:ext>
            </a:extLst>
          </p:cNvPr>
          <p:cNvCxnSpPr>
            <a:cxnSpLocks/>
            <a:stCxn id="33" idx="2"/>
          </p:cNvCxnSpPr>
          <p:nvPr/>
        </p:nvCxnSpPr>
        <p:spPr>
          <a:xfrm>
            <a:off x="3672316" y="3908171"/>
            <a:ext cx="0" cy="196049"/>
          </a:xfrm>
          <a:prstGeom prst="line">
            <a:avLst/>
          </a:prstGeom>
        </p:spPr>
        <p:style>
          <a:lnRef idx="1">
            <a:schemeClr val="accent1"/>
          </a:lnRef>
          <a:fillRef idx="0">
            <a:schemeClr val="accent1"/>
          </a:fillRef>
          <a:effectRef idx="0">
            <a:schemeClr val="accent1"/>
          </a:effectRef>
          <a:fontRef idx="minor">
            <a:schemeClr val="tx1"/>
          </a:fontRef>
        </p:style>
      </p:cxnSp>
      <p:pic>
        <p:nvPicPr>
          <p:cNvPr id="37" name="Google Shape;102;p21">
            <a:extLst>
              <a:ext uri="{FF2B5EF4-FFF2-40B4-BE49-F238E27FC236}">
                <a16:creationId xmlns:a16="http://schemas.microsoft.com/office/drawing/2014/main" id="{BC193C97-5BB9-47E3-AC8A-007D1BD69082}"/>
              </a:ext>
            </a:extLst>
          </p:cNvPr>
          <p:cNvPicPr preferRelativeResize="0"/>
          <p:nvPr/>
        </p:nvPicPr>
        <p:blipFill>
          <a:blip r:embed="rId4">
            <a:alphaModFix/>
          </a:blip>
          <a:stretch>
            <a:fillRect/>
          </a:stretch>
        </p:blipFill>
        <p:spPr>
          <a:xfrm>
            <a:off x="5211617" y="4013347"/>
            <a:ext cx="3627463" cy="1820590"/>
          </a:xfrm>
          <a:prstGeom prst="rect">
            <a:avLst/>
          </a:prstGeom>
          <a:noFill/>
          <a:ln>
            <a:noFill/>
          </a:ln>
        </p:spPr>
      </p:pic>
      <p:sp>
        <p:nvSpPr>
          <p:cNvPr id="38" name="Arrow: Right 37">
            <a:extLst>
              <a:ext uri="{FF2B5EF4-FFF2-40B4-BE49-F238E27FC236}">
                <a16:creationId xmlns:a16="http://schemas.microsoft.com/office/drawing/2014/main" id="{910B310B-300C-451A-83BC-67B7BECBAA00}"/>
              </a:ext>
            </a:extLst>
          </p:cNvPr>
          <p:cNvSpPr/>
          <p:nvPr/>
        </p:nvSpPr>
        <p:spPr>
          <a:xfrm>
            <a:off x="4889346" y="4969806"/>
            <a:ext cx="258617" cy="2726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 name="Rectangle 38">
            <a:extLst>
              <a:ext uri="{FF2B5EF4-FFF2-40B4-BE49-F238E27FC236}">
                <a16:creationId xmlns:a16="http://schemas.microsoft.com/office/drawing/2014/main" id="{50004C65-5645-4A43-8A48-E08B607286F1}"/>
              </a:ext>
            </a:extLst>
          </p:cNvPr>
          <p:cNvSpPr/>
          <p:nvPr/>
        </p:nvSpPr>
        <p:spPr>
          <a:xfrm>
            <a:off x="5211617" y="2777672"/>
            <a:ext cx="3627464" cy="1077218"/>
          </a:xfrm>
          <a:prstGeom prst="rect">
            <a:avLst/>
          </a:prstGeom>
        </p:spPr>
        <p:txBody>
          <a:bodyPr wrap="square">
            <a:spAutoFit/>
          </a:bodyPr>
          <a:lstStyle/>
          <a:p>
            <a:r>
              <a:rPr lang="en-US" sz="1600" dirty="0">
                <a:solidFill>
                  <a:srgbClr val="000000"/>
                </a:solidFill>
                <a:latin typeface="Times New Roman" panose="02020603050405020304" pitchFamily="18" charset="0"/>
              </a:rPr>
              <a:t>A very simple way to create an even better classifier is to aggregate the predictions of each classifier and predict the class that gets the most votes.</a:t>
            </a:r>
            <a:endParaRPr lang="de-DE" sz="1600" dirty="0"/>
          </a:p>
        </p:txBody>
      </p:sp>
    </p:spTree>
    <p:extLst>
      <p:ext uri="{BB962C8B-B14F-4D97-AF65-F5344CB8AC3E}">
        <p14:creationId xmlns:p14="http://schemas.microsoft.com/office/powerpoint/2010/main" val="54267294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wsPrint">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NewsPrint">
      <a:majorFont>
        <a:latin typeface="Impact"/>
        <a:ea typeface=""/>
        <a:cs typeface=""/>
        <a:font script="Jpan" typeface="HGP創英角ｺﾞｼｯｸUB"/>
        <a:font script="Hang" typeface="HY견고딕"/>
        <a:font script="Hans" typeface="微软雅黑"/>
        <a:font script="Hant" typeface="微軟正黑體"/>
        <a:font script="Arab" typeface="Tahoma"/>
        <a:font script="Hebr" typeface="To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4251</Words>
  <Application>Microsoft Office PowerPoint</Application>
  <PresentationFormat>On-screen Show (4:3)</PresentationFormat>
  <Paragraphs>528</Paragraphs>
  <Slides>35</Slides>
  <Notes>35</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35</vt:i4>
      </vt:variant>
    </vt:vector>
  </HeadingPairs>
  <TitlesOfParts>
    <vt:vector size="46" baseType="lpstr">
      <vt:lpstr>Arial</vt:lpstr>
      <vt:lpstr>Calibri</vt:lpstr>
      <vt:lpstr>Courier New</vt:lpstr>
      <vt:lpstr>Impact</vt:lpstr>
      <vt:lpstr>Lato</vt:lpstr>
      <vt:lpstr>Symbol</vt:lpstr>
      <vt:lpstr>Tahoma</vt:lpstr>
      <vt:lpstr>Times New Roman</vt:lpstr>
      <vt:lpstr>Wingdings</vt:lpstr>
      <vt:lpstr>NewsPrint</vt:lpstr>
      <vt:lpstr>Custom Design</vt:lpstr>
      <vt:lpstr>PowerPoint Presentation</vt:lpstr>
      <vt:lpstr>Ensemble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Random Forests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Stacking(Stacked Generalization)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hdemirtas</dc:creator>
  <cp:lastModifiedBy>Cumhur Baştürk</cp:lastModifiedBy>
  <cp:revision>308</cp:revision>
  <dcterms:created xsi:type="dcterms:W3CDTF">2020-11-02T06:45:19Z</dcterms:created>
  <dcterms:modified xsi:type="dcterms:W3CDTF">2021-04-26T15:07:01Z</dcterms:modified>
</cp:coreProperties>
</file>